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B8A5CA-DE71-46B3-B202-D135DF40C5D0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00E9-6117-4878-9CE7-6282FAB9DFB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39851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CFE3855-FF08-4F1A-BB1F-5855563C94AE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FE4E-A91E-44F8-9792-A2FBAB7B3127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1951-2B09-4F5A-B617-155DA72CA29C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038A-9AED-4DCD-BE58-1829E9BFA69A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BE88572-893F-4418-A329-919717358021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7027-1BA0-452B-960F-5E85BF090E4F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17484-7930-43FB-BC16-C6EDF8B60595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3AFA-359D-4425-A4C9-A539FCA95DDC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EE9A-858B-40ED-831A-6812B0553281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61003-7DF2-418A-8152-69AB5D0B19D0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098EF-790A-452D-8A9A-84E3757A35FF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946452-5EF1-4B2B-AE78-613BDF31BAE2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  <a:t>I concetti di capitale, reddito 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  <a:t>bilancio di esercizio</a:t>
            </a:r>
            <a:b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it-IT" altLang="it-IT" sz="24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 smtClean="0"/>
              <a:t> </a:t>
            </a:r>
            <a:r>
              <a:rPr lang="it-IT" dirty="0" err="1" smtClean="0"/>
              <a:t>Gaudenzio</a:t>
            </a:r>
            <a:r>
              <a:rPr lang="it-IT" dirty="0" smtClean="0"/>
              <a:t> </a:t>
            </a:r>
            <a:r>
              <a:rPr lang="it-IT" dirty="0" err="1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 smtClean="0">
              <a:solidFill>
                <a:srgbClr val="C00000"/>
              </a:solidFill>
            </a:endParaRPr>
          </a:p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a.a. 2015/2016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5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341971" y="609600"/>
            <a:ext cx="883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Oggetti e scopi del bilancio di esercizio</a:t>
            </a:r>
            <a:endParaRPr lang="it-IT" altLang="it-IT" sz="28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3924" name="Text Box 20"/>
          <p:cNvSpPr txBox="1">
            <a:spLocks noChangeArrowheads="1"/>
          </p:cNvSpPr>
          <p:nvPr/>
        </p:nvSpPr>
        <p:spPr bwMode="auto">
          <a:xfrm>
            <a:off x="830263" y="1219200"/>
            <a:ext cx="770413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IL BILANCIO DI ESERCIZIO è un</a:t>
            </a:r>
          </a:p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documento amministrativo che rappresenta il capitale di funzionamento riferito ad un determinato momento della vita dell’impresa e il reddito prodotto nell’esercizio</a:t>
            </a:r>
          </a:p>
        </p:txBody>
      </p:sp>
      <p:sp>
        <p:nvSpPr>
          <p:cNvPr id="123925" name="AutoShape 21"/>
          <p:cNvSpPr>
            <a:spLocks noChangeArrowheads="1"/>
          </p:cNvSpPr>
          <p:nvPr/>
        </p:nvSpPr>
        <p:spPr bwMode="auto">
          <a:xfrm>
            <a:off x="4267200" y="2852738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123926" name="Text Box 22"/>
          <p:cNvSpPr txBox="1">
            <a:spLocks noChangeArrowheads="1"/>
          </p:cNvSpPr>
          <p:nvPr/>
        </p:nvSpPr>
        <p:spPr bwMode="auto">
          <a:xfrm>
            <a:off x="677863" y="3213100"/>
            <a:ext cx="7704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Scopi diversi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3927" name="Text Box 23"/>
          <p:cNvSpPr txBox="1">
            <a:spLocks noChangeArrowheads="1"/>
          </p:cNvSpPr>
          <p:nvPr/>
        </p:nvSpPr>
        <p:spPr bwMode="auto">
          <a:xfrm>
            <a:off x="539552" y="4375150"/>
            <a:ext cx="3528392" cy="1631216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Conoscere lo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stato di salute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propria impresa attraverso la determinazione del capitale di funzionamento e del reddito di esercizio</a:t>
            </a:r>
          </a:p>
        </p:txBody>
      </p:sp>
      <p:sp>
        <p:nvSpPr>
          <p:cNvPr id="123928" name="Text Box 24"/>
          <p:cNvSpPr txBox="1">
            <a:spLocks noChangeArrowheads="1"/>
          </p:cNvSpPr>
          <p:nvPr/>
        </p:nvSpPr>
        <p:spPr bwMode="auto">
          <a:xfrm>
            <a:off x="5004048" y="4286250"/>
            <a:ext cx="3672408" cy="1631216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Far conoscere agli altri soggetti economici 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l’andamento dell’impresa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attraverso la rappresentazione degli oggetti del bilancio (capitale e reddito)</a:t>
            </a:r>
          </a:p>
        </p:txBody>
      </p:sp>
      <p:sp>
        <p:nvSpPr>
          <p:cNvPr id="123929" name="AutoShape 25"/>
          <p:cNvSpPr>
            <a:spLocks noChangeArrowheads="1"/>
          </p:cNvSpPr>
          <p:nvPr/>
        </p:nvSpPr>
        <p:spPr bwMode="auto">
          <a:xfrm>
            <a:off x="2700338" y="3810000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123930" name="AutoShape 26"/>
          <p:cNvSpPr>
            <a:spLocks noChangeArrowheads="1"/>
          </p:cNvSpPr>
          <p:nvPr/>
        </p:nvSpPr>
        <p:spPr bwMode="auto">
          <a:xfrm>
            <a:off x="5795963" y="3810000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57818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611188" y="591071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concetti di capitale, reddito e bilancio di esercizio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611187" y="2348880"/>
            <a:ext cx="7777237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SzPct val="70000"/>
              <a:buFont typeface="Wingdings" pitchFamily="2" charset="2"/>
              <a:buChar char="v"/>
            </a:pP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Dall’azienda all’impresa di produzione</a:t>
            </a:r>
          </a:p>
          <a:p>
            <a:pPr>
              <a:buSzPct val="70000"/>
              <a:buFont typeface="Wingdings" pitchFamily="2" charset="2"/>
              <a:buChar char="v"/>
            </a:pP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Le diverse configurazioni di capitale e reddito</a:t>
            </a:r>
          </a:p>
          <a:p>
            <a:pPr>
              <a:buSzPct val="70000"/>
              <a:buFont typeface="Wingdings" pitchFamily="2" charset="2"/>
              <a:buChar char="v"/>
            </a:pP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principio della competenza economica</a:t>
            </a:r>
          </a:p>
          <a:p>
            <a:pPr>
              <a:buSzPct val="70000"/>
              <a:buFont typeface="Wingdings" pitchFamily="2" charset="2"/>
              <a:buChar char="v"/>
            </a:pP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La rappresentazione dei valori nei prospetti di sintesi</a:t>
            </a:r>
          </a:p>
          <a:p>
            <a:pPr>
              <a:buSzPct val="70000"/>
              <a:buFont typeface="Wingdings" pitchFamily="2" charset="2"/>
              <a:buChar char="v"/>
            </a:pP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Oggetti e scopi del bilancio di esercizio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803791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1412875" y="4205288"/>
            <a:ext cx="2016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L’azienda</a:t>
            </a:r>
            <a:r>
              <a:rPr lang="it-IT" altLang="it-IT" sz="2800" b="1" i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113667" name="Text Box 3"/>
          <p:cNvSpPr txBox="1">
            <a:spLocks noChangeArrowheads="1"/>
          </p:cNvSpPr>
          <p:nvPr/>
        </p:nvSpPr>
        <p:spPr bwMode="auto">
          <a:xfrm>
            <a:off x="533400" y="5076825"/>
            <a:ext cx="3962400" cy="1019175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è l’ordine economico di un istituto</a:t>
            </a: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duraturo nel tempo</a:t>
            </a: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ordinato da proprie leggi</a:t>
            </a:r>
          </a:p>
        </p:txBody>
      </p:sp>
      <p:sp>
        <p:nvSpPr>
          <p:cNvPr id="113668" name="AutoShape 4"/>
          <p:cNvSpPr>
            <a:spLocks noChangeArrowheads="1"/>
          </p:cNvSpPr>
          <p:nvPr/>
        </p:nvSpPr>
        <p:spPr bwMode="auto">
          <a:xfrm>
            <a:off x="2124075" y="990600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4787900" y="1447800"/>
            <a:ext cx="3529013" cy="1019175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l’istituto primario della struttura sociale</a:t>
            </a:r>
          </a:p>
          <a:p>
            <a:pPr algn="ctr">
              <a:buSzPct val="70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5292725" y="457200"/>
            <a:ext cx="2303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famiglia</a:t>
            </a:r>
            <a:r>
              <a:rPr lang="it-IT" altLang="it-IT" sz="2800" b="1" i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113671" name="AutoShape 7"/>
          <p:cNvSpPr>
            <a:spLocks noChangeArrowheads="1"/>
          </p:cNvSpPr>
          <p:nvPr/>
        </p:nvSpPr>
        <p:spPr bwMode="auto">
          <a:xfrm>
            <a:off x="6227763" y="1066800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3635375" y="3141663"/>
            <a:ext cx="1728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i="1">
                <a:solidFill>
                  <a:srgbClr val="C00000"/>
                </a:solidFill>
                <a:latin typeface="Calibri" panose="020F0502020204030204" pitchFamily="34" charset="0"/>
              </a:rPr>
              <a:t>Beni e servizi</a:t>
            </a:r>
          </a:p>
        </p:txBody>
      </p:sp>
      <p:sp>
        <p:nvSpPr>
          <p:cNvPr id="113679" name="Line 15"/>
          <p:cNvSpPr>
            <a:spLocks noChangeShapeType="1"/>
          </p:cNvSpPr>
          <p:nvPr/>
        </p:nvSpPr>
        <p:spPr bwMode="auto">
          <a:xfrm flipH="1">
            <a:off x="2339975" y="3068638"/>
            <a:ext cx="4319588" cy="0"/>
          </a:xfrm>
          <a:prstGeom prst="line">
            <a:avLst/>
          </a:prstGeom>
          <a:noFill/>
          <a:ln w="1270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680" name="Text Box 16"/>
          <p:cNvSpPr txBox="1">
            <a:spLocks noChangeArrowheads="1"/>
          </p:cNvSpPr>
          <p:nvPr/>
        </p:nvSpPr>
        <p:spPr bwMode="auto">
          <a:xfrm>
            <a:off x="3419475" y="2708275"/>
            <a:ext cx="23034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Lavoro e capitale</a:t>
            </a:r>
          </a:p>
        </p:txBody>
      </p:sp>
      <p:sp>
        <p:nvSpPr>
          <p:cNvPr id="113681" name="Line 17"/>
          <p:cNvSpPr>
            <a:spLocks noChangeShapeType="1"/>
          </p:cNvSpPr>
          <p:nvPr/>
        </p:nvSpPr>
        <p:spPr bwMode="auto">
          <a:xfrm flipH="1">
            <a:off x="2339975" y="3573463"/>
            <a:ext cx="4319588" cy="0"/>
          </a:xfrm>
          <a:prstGeom prst="line">
            <a:avLst/>
          </a:prstGeom>
          <a:noFill/>
          <a:ln w="12700">
            <a:solidFill>
              <a:schemeClr val="accent1">
                <a:lumMod val="75000"/>
              </a:schemeClr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3682" name="Text Box 18"/>
          <p:cNvSpPr txBox="1">
            <a:spLocks noChangeArrowheads="1"/>
          </p:cNvSpPr>
          <p:nvPr/>
        </p:nvSpPr>
        <p:spPr bwMode="auto">
          <a:xfrm>
            <a:off x="755650" y="2887663"/>
            <a:ext cx="17287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Relazioni</a:t>
            </a:r>
          </a:p>
        </p:txBody>
      </p:sp>
      <p:sp>
        <p:nvSpPr>
          <p:cNvPr id="113683" name="AutoShape 19"/>
          <p:cNvSpPr>
            <a:spLocks/>
          </p:cNvSpPr>
          <p:nvPr/>
        </p:nvSpPr>
        <p:spPr bwMode="auto">
          <a:xfrm>
            <a:off x="2197100" y="2781300"/>
            <a:ext cx="71438" cy="719138"/>
          </a:xfrm>
          <a:prstGeom prst="rightBrace">
            <a:avLst>
              <a:gd name="adj1" fmla="val 83888"/>
              <a:gd name="adj2" fmla="val 50000"/>
            </a:avLst>
          </a:prstGeom>
          <a:noFill/>
          <a:ln w="127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684" name="AutoShape 20"/>
          <p:cNvSpPr>
            <a:spLocks/>
          </p:cNvSpPr>
          <p:nvPr/>
        </p:nvSpPr>
        <p:spPr bwMode="auto">
          <a:xfrm>
            <a:off x="6732588" y="2781300"/>
            <a:ext cx="73025" cy="719138"/>
          </a:xfrm>
          <a:prstGeom prst="leftBrace">
            <a:avLst>
              <a:gd name="adj1" fmla="val 82065"/>
              <a:gd name="adj2" fmla="val 50000"/>
            </a:avLst>
          </a:prstGeom>
          <a:noFill/>
          <a:ln w="127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3685" name="Text Box 21"/>
          <p:cNvSpPr txBox="1">
            <a:spLocks noChangeArrowheads="1"/>
          </p:cNvSpPr>
          <p:nvPr/>
        </p:nvSpPr>
        <p:spPr bwMode="auto">
          <a:xfrm>
            <a:off x="6804025" y="2708275"/>
            <a:ext cx="21605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r>
              <a:rPr lang="it-IT" alt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Scambio regolato in moneta</a:t>
            </a:r>
          </a:p>
        </p:txBody>
      </p:sp>
      <p:sp>
        <p:nvSpPr>
          <p:cNvPr id="113687" name="Text Box 23"/>
          <p:cNvSpPr txBox="1">
            <a:spLocks noChangeArrowheads="1"/>
          </p:cNvSpPr>
          <p:nvPr/>
        </p:nvSpPr>
        <p:spPr bwMode="auto">
          <a:xfrm>
            <a:off x="1447800" y="457200"/>
            <a:ext cx="2016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L’impresa</a:t>
            </a:r>
            <a:r>
              <a:rPr lang="it-IT" altLang="it-IT" sz="28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113688" name="Text Box 24"/>
          <p:cNvSpPr txBox="1">
            <a:spLocks noChangeArrowheads="1"/>
          </p:cNvSpPr>
          <p:nvPr/>
        </p:nvSpPr>
        <p:spPr bwMode="auto">
          <a:xfrm>
            <a:off x="533400" y="1371600"/>
            <a:ext cx="3886200" cy="1015663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>
              <a:buSzPct val="70000"/>
              <a:buFont typeface="Wingdings" pitchFamily="2" charset="2"/>
              <a:buChar char="§"/>
              <a:defRPr sz="20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algn="ctr">
              <a:buNone/>
            </a:pPr>
            <a:r>
              <a:rPr lang="it-IT" altLang="it-IT" dirty="0" smtClean="0">
                <a:latin typeface="Calibri" panose="020F0502020204030204" pitchFamily="34" charset="0"/>
              </a:rPr>
              <a:t>è </a:t>
            </a:r>
            <a:r>
              <a:rPr lang="it-IT" altLang="it-IT" dirty="0">
                <a:latin typeface="Calibri" panose="020F0502020204030204" pitchFamily="34" charset="0"/>
              </a:rPr>
              <a:t>un istituto economico-sociale</a:t>
            </a:r>
          </a:p>
          <a:p>
            <a:pPr algn="ctr">
              <a:buNone/>
            </a:pPr>
            <a:r>
              <a:rPr lang="it-IT" altLang="it-IT" dirty="0" smtClean="0">
                <a:latin typeface="Calibri" panose="020F0502020204030204" pitchFamily="34" charset="0"/>
              </a:rPr>
              <a:t>per </a:t>
            </a:r>
            <a:r>
              <a:rPr lang="it-IT" altLang="it-IT" dirty="0">
                <a:latin typeface="Calibri" panose="020F0502020204030204" pitchFamily="34" charset="0"/>
              </a:rPr>
              <a:t>la gestione si avvale dei fattori di produzione capitale e </a:t>
            </a:r>
            <a:r>
              <a:rPr lang="it-IT" altLang="it-IT" dirty="0" smtClean="0">
                <a:latin typeface="Calibri" panose="020F0502020204030204" pitchFamily="34" charset="0"/>
              </a:rPr>
              <a:t>lavoro</a:t>
            </a:r>
            <a:endParaRPr lang="it-IT" altLang="it-IT" dirty="0">
              <a:latin typeface="Calibri" panose="020F0502020204030204" pitchFamily="34" charset="0"/>
            </a:endParaRPr>
          </a:p>
        </p:txBody>
      </p:sp>
      <p:sp>
        <p:nvSpPr>
          <p:cNvPr id="113689" name="AutoShape 25"/>
          <p:cNvSpPr>
            <a:spLocks noChangeArrowheads="1"/>
          </p:cNvSpPr>
          <p:nvPr/>
        </p:nvSpPr>
        <p:spPr bwMode="auto">
          <a:xfrm>
            <a:off x="2133600" y="4740275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113690" name="Text Box 26"/>
          <p:cNvSpPr txBox="1">
            <a:spLocks noChangeArrowheads="1"/>
          </p:cNvSpPr>
          <p:nvPr/>
        </p:nvSpPr>
        <p:spPr bwMode="auto">
          <a:xfrm>
            <a:off x="4724400" y="4077072"/>
            <a:ext cx="3962400" cy="2238375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I fattori di produzione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necessari sono misurabili:</a:t>
            </a: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quantitativamente (se sono resi omogenei tramite la moneta)</a:t>
            </a: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qualitativamente (se sono classificati per natura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impianti, scorte, crediti, debiti, etc.)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8177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250825" y="620713"/>
            <a:ext cx="85121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diverse configurazioni</a:t>
            </a:r>
            <a:r>
              <a:rPr lang="it-IT" alt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</a:t>
            </a:r>
            <a:r>
              <a:rPr lang="it-IT" alt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 e Reddito </a:t>
            </a:r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323850" y="2803525"/>
            <a:ext cx="8497888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r>
              <a:rPr lang="it-IT" alt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 e reddito dipendono dai criteri di valutazione adottati e dai riferimenti temporali che li caratterizzano:</a:t>
            </a:r>
          </a:p>
          <a:p>
            <a:pPr>
              <a:buSzPct val="70000"/>
              <a:buFont typeface="Wingdings" pitchFamily="2" charset="2"/>
              <a:buNone/>
            </a:pPr>
            <a:endParaRPr lang="it-IT" altLang="it-IT" sz="22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Capitale di costituzione</a:t>
            </a:r>
            <a:r>
              <a:rPr lang="it-IT" alt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origina dalla costituzione dell’impresa e dipende dalla natura dei valori conferiti</a:t>
            </a:r>
            <a:endParaRPr lang="it-IT" altLang="it-IT" sz="2200" i="1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endParaRPr lang="it-IT" alt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Capitale di bilancio</a:t>
            </a:r>
            <a:r>
              <a:rPr lang="it-IT" alt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dipende dalle prospettive di utilizzazione in ipotesi di funzionamento dell’impresa</a:t>
            </a:r>
            <a:endParaRPr lang="it-IT" altLang="it-IT" sz="2200" i="1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endParaRPr lang="it-IT" altLang="it-IT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None/>
            </a:pPr>
            <a:endParaRPr lang="it-IT" alt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4211638" y="2205038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755650" y="1295400"/>
            <a:ext cx="3282950" cy="1015663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CAPITALE</a:t>
            </a:r>
            <a:r>
              <a:rPr lang="it-IT" altLang="it-IT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endParaRPr lang="it-IT" altLang="it-IT" sz="2000" b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la ricchezza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disposizione dell’impresa per la gestione</a:t>
            </a: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4800600" y="1295400"/>
            <a:ext cx="3733800" cy="1015663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REDDITO</a:t>
            </a:r>
            <a:r>
              <a:rPr lang="it-IT" altLang="it-IT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endParaRPr lang="it-IT" altLang="it-IT" sz="2000" b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variazione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capitale prodotto  dalla gestione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68214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611188" y="739775"/>
            <a:ext cx="81518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segue</a:t>
            </a:r>
            <a:r>
              <a:rPr lang="it-IT" altLang="it-IT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endParaRPr lang="it-IT" altLang="it-IT" sz="2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Capitale di liquidazione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dipende dal valore di presunto realizzo dei singoli beni in ipotesi di cessione dell’attività dell’impresa</a:t>
            </a:r>
          </a:p>
          <a:p>
            <a:pPr>
              <a:buSzPct val="70000"/>
              <a:buFont typeface="Wingdings" pitchFamily="2" charset="2"/>
              <a:buChar char="§"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 Capitale di gestione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deriva dalla rivalutazione del capitale di funzionamento in ipotesi di mutamento delle condizioni di produzione o di ambiente</a:t>
            </a:r>
          </a:p>
          <a:p>
            <a:pPr>
              <a:buSzPct val="70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Capitale economico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definisce il valore dell’impresa in ipotesi di cessione e dipende dalla sua </a:t>
            </a:r>
            <a:r>
              <a:rPr lang="it-IT" alt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prospettica capacità di reddito dell’impresa</a:t>
            </a:r>
          </a:p>
          <a:p>
            <a:pPr>
              <a:buSzPct val="70000"/>
              <a:buFont typeface="Wingdings" pitchFamily="2" charset="2"/>
              <a:buChar char="§"/>
            </a:pPr>
            <a:endParaRPr lang="it-IT" altLang="it-IT" sz="2000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</a:t>
            </a: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Reddito di periodo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esercizio)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corrisponde alla variazione del capitale in un arco temporale detto esercizio</a:t>
            </a:r>
          </a:p>
          <a:p>
            <a:pPr>
              <a:buSzPct val="70000"/>
              <a:buFont typeface="Wingdings" pitchFamily="2" charset="2"/>
              <a:buChar char="§"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Reddito globale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corrisponde alla variazione del capitale nel corso dell’intera vita dell’impresa</a:t>
            </a:r>
          </a:p>
          <a:p>
            <a:pPr>
              <a:buSzPct val="70000"/>
              <a:buFont typeface="Wingdings" pitchFamily="2" charset="2"/>
              <a:buChar char="§"/>
            </a:pPr>
            <a:endParaRPr lang="it-IT" altLang="it-IT" sz="2000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36952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611188" y="606425"/>
            <a:ext cx="81518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8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principio della competenza economica</a:t>
            </a:r>
            <a:endParaRPr lang="it-IT" altLang="it-IT" sz="28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7763" name="Text Box 3"/>
          <p:cNvSpPr txBox="1">
            <a:spLocks noChangeArrowheads="1"/>
          </p:cNvSpPr>
          <p:nvPr/>
        </p:nvSpPr>
        <p:spPr bwMode="auto">
          <a:xfrm>
            <a:off x="755650" y="1916113"/>
            <a:ext cx="7704138" cy="714375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costi sostenuti nell’esercizio devono essere </a:t>
            </a: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correlati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ai ricavi realizzati nello stesso esercizio</a:t>
            </a:r>
          </a:p>
        </p:txBody>
      </p:sp>
      <p:sp>
        <p:nvSpPr>
          <p:cNvPr id="117770" name="Line 10"/>
          <p:cNvSpPr>
            <a:spLocks noChangeShapeType="1"/>
          </p:cNvSpPr>
          <p:nvPr/>
        </p:nvSpPr>
        <p:spPr bwMode="auto">
          <a:xfrm>
            <a:off x="4576008" y="2636838"/>
            <a:ext cx="0" cy="287337"/>
          </a:xfrm>
          <a:prstGeom prst="line">
            <a:avLst/>
          </a:prstGeom>
          <a:noFill/>
          <a:ln w="127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7771" name="Line 11"/>
          <p:cNvSpPr>
            <a:spLocks noChangeShapeType="1"/>
          </p:cNvSpPr>
          <p:nvPr/>
        </p:nvSpPr>
        <p:spPr bwMode="auto">
          <a:xfrm>
            <a:off x="1258888" y="2924175"/>
            <a:ext cx="6408737" cy="0"/>
          </a:xfrm>
          <a:prstGeom prst="line">
            <a:avLst/>
          </a:prstGeom>
          <a:noFill/>
          <a:ln w="127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7772" name="Line 12"/>
          <p:cNvSpPr>
            <a:spLocks noChangeShapeType="1"/>
          </p:cNvSpPr>
          <p:nvPr/>
        </p:nvSpPr>
        <p:spPr bwMode="auto">
          <a:xfrm>
            <a:off x="1258888" y="2924175"/>
            <a:ext cx="0" cy="287338"/>
          </a:xfrm>
          <a:prstGeom prst="line">
            <a:avLst/>
          </a:prstGeom>
          <a:noFill/>
          <a:ln w="127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7773" name="Line 13"/>
          <p:cNvSpPr>
            <a:spLocks noChangeShapeType="1"/>
          </p:cNvSpPr>
          <p:nvPr/>
        </p:nvSpPr>
        <p:spPr bwMode="auto">
          <a:xfrm>
            <a:off x="7667625" y="2925763"/>
            <a:ext cx="0" cy="287337"/>
          </a:xfrm>
          <a:prstGeom prst="line">
            <a:avLst/>
          </a:prstGeom>
          <a:noFill/>
          <a:ln w="127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3203575" y="3141663"/>
            <a:ext cx="29527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i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e ricavi stimati e congetturati a fine esercizio </a:t>
            </a:r>
            <a:endParaRPr lang="it-IT" altLang="it-IT" sz="200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7776" name="Text Box 16"/>
          <p:cNvSpPr txBox="1">
            <a:spLocks noChangeArrowheads="1"/>
          </p:cNvSpPr>
          <p:nvPr/>
        </p:nvSpPr>
        <p:spPr bwMode="auto">
          <a:xfrm>
            <a:off x="6084888" y="3141663"/>
            <a:ext cx="2952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sostenuti privi di   utilità economica futura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-107950" y="3284538"/>
            <a:ext cx="2952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i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e ricavi correlati dell’esercizio</a:t>
            </a:r>
          </a:p>
        </p:txBody>
      </p:sp>
      <p:sp>
        <p:nvSpPr>
          <p:cNvPr id="117778" name="Line 18"/>
          <p:cNvSpPr>
            <a:spLocks noChangeShapeType="1"/>
          </p:cNvSpPr>
          <p:nvPr/>
        </p:nvSpPr>
        <p:spPr bwMode="auto">
          <a:xfrm>
            <a:off x="4572000" y="2924175"/>
            <a:ext cx="0" cy="287338"/>
          </a:xfrm>
          <a:prstGeom prst="line">
            <a:avLst/>
          </a:prstGeom>
          <a:noFill/>
          <a:ln w="127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35654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432048" y="333375"/>
            <a:ext cx="90364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rappresentazione dei valori nei prospetti di sintesi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8799" name="Text Box 15"/>
          <p:cNvSpPr txBox="1">
            <a:spLocks noChangeArrowheads="1"/>
          </p:cNvSpPr>
          <p:nvPr/>
        </p:nvSpPr>
        <p:spPr bwMode="auto">
          <a:xfrm>
            <a:off x="762000" y="1143000"/>
            <a:ext cx="7704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r>
              <a:rPr lang="it-IT" altLang="it-IT" sz="20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capitale di funzionamento</a:t>
            </a:r>
            <a:r>
              <a:rPr lang="it-IT" altLang="it-IT"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è rappresentato in un prospetto a due sezioni, denominato “</a:t>
            </a:r>
            <a:r>
              <a:rPr lang="it-IT" altLang="it-IT" sz="20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STATO PATRIMONIALE</a:t>
            </a:r>
            <a:r>
              <a:rPr lang="it-IT" altLang="it-IT" sz="20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</a:t>
            </a:r>
          </a:p>
        </p:txBody>
      </p:sp>
      <p:graphicFrame>
        <p:nvGraphicFramePr>
          <p:cNvPr id="118893" name="Group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08109357"/>
              </p:ext>
            </p:extLst>
          </p:nvPr>
        </p:nvGraphicFramePr>
        <p:xfrm>
          <a:off x="323528" y="1919288"/>
          <a:ext cx="6249987" cy="2194560"/>
        </p:xfrm>
        <a:graphic>
          <a:graphicData uri="http://schemas.openxmlformats.org/drawingml/2006/table">
            <a:tbl>
              <a:tblPr/>
              <a:tblGrid>
                <a:gridCol w="2135187"/>
                <a:gridCol w="876300"/>
                <a:gridCol w="2135188"/>
                <a:gridCol w="1103312"/>
              </a:tblGrid>
              <a:tr h="60960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Attività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(1.1.200X)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Passività e capitale netto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(1.1.200X)</a:t>
                      </a:r>
                      <a:endParaRPr kumimoji="0" lang="it-IT" altLang="it-IT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Banca c/c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Fabbricati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Rimanenze di merci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Crediti diversi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attivo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1.500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550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850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Debiti diversi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Mutui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passivo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Capitale netto iniziale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a pareggio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2.200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8891" name="Group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4189086"/>
              </p:ext>
            </p:extLst>
          </p:nvPr>
        </p:nvGraphicFramePr>
        <p:xfrm>
          <a:off x="325115" y="4278313"/>
          <a:ext cx="6248400" cy="2194560"/>
        </p:xfrm>
        <a:graphic>
          <a:graphicData uri="http://schemas.openxmlformats.org/drawingml/2006/table">
            <a:tbl>
              <a:tblPr/>
              <a:tblGrid>
                <a:gridCol w="2133600"/>
                <a:gridCol w="865188"/>
                <a:gridCol w="2143125"/>
                <a:gridCol w="1106487"/>
              </a:tblGrid>
              <a:tr h="609600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Attività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(31.12.200X)</a:t>
                      </a:r>
                      <a:endParaRPr kumimoji="0" lang="it-IT" altLang="it-IT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Passività e capitale netto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(31.12.200X)</a:t>
                      </a:r>
                      <a:endParaRPr kumimoji="0" lang="it-IT" altLang="it-IT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295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Banca c/c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Fabbricati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Rimanenze di merci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Crediti diversi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attivo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1.200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1.500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Debiti diversi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Mutui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passivo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Capitale netto finale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Totale a pareggio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2.500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2.900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8876" name="AutoShape 92"/>
          <p:cNvSpPr>
            <a:spLocks noChangeArrowheads="1"/>
          </p:cNvSpPr>
          <p:nvPr/>
        </p:nvSpPr>
        <p:spPr bwMode="auto">
          <a:xfrm>
            <a:off x="6705600" y="3429000"/>
            <a:ext cx="228600" cy="1371600"/>
          </a:xfrm>
          <a:prstGeom prst="curvedLeftArrow">
            <a:avLst>
              <a:gd name="adj1" fmla="val 120000"/>
              <a:gd name="adj2" fmla="val 240000"/>
              <a:gd name="adj3" fmla="val 33333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118877" name="Text Box 93"/>
          <p:cNvSpPr txBox="1">
            <a:spLocks noChangeArrowheads="1"/>
          </p:cNvSpPr>
          <p:nvPr/>
        </p:nvSpPr>
        <p:spPr bwMode="auto">
          <a:xfrm>
            <a:off x="6934200" y="2081203"/>
            <a:ext cx="22098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r>
              <a:rPr lang="it-IT" altLang="it-IT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capitale di funzionamento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è utilizzato per la 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produzione economica 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dell’impresa.</a:t>
            </a:r>
          </a:p>
          <a:p>
            <a:pPr>
              <a:buSzPct val="70000"/>
              <a:buFont typeface="Wingdings" pitchFamily="2" charset="2"/>
              <a:buNone/>
            </a:pP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termine 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dell’esercizio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per effetto 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gestione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il capitale risulta modificato 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sia qualitativamente </a:t>
            </a:r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</a:t>
            </a:r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quantitativamente </a:t>
            </a:r>
            <a:endParaRPr lang="it-IT" alt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8894" name="Line 110"/>
          <p:cNvSpPr>
            <a:spLocks noChangeShapeType="1"/>
          </p:cNvSpPr>
          <p:nvPr/>
        </p:nvSpPr>
        <p:spPr bwMode="auto">
          <a:xfrm>
            <a:off x="2843213" y="3789363"/>
            <a:ext cx="576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8895" name="Line 111"/>
          <p:cNvSpPr>
            <a:spLocks noChangeShapeType="1"/>
          </p:cNvSpPr>
          <p:nvPr/>
        </p:nvSpPr>
        <p:spPr bwMode="auto">
          <a:xfrm>
            <a:off x="6084888" y="3789363"/>
            <a:ext cx="576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8896" name="Line 112"/>
          <p:cNvSpPr>
            <a:spLocks noChangeShapeType="1"/>
          </p:cNvSpPr>
          <p:nvPr/>
        </p:nvSpPr>
        <p:spPr bwMode="auto">
          <a:xfrm>
            <a:off x="6084888" y="6165850"/>
            <a:ext cx="576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8897" name="Line 113"/>
          <p:cNvSpPr>
            <a:spLocks noChangeShapeType="1"/>
          </p:cNvSpPr>
          <p:nvPr/>
        </p:nvSpPr>
        <p:spPr bwMode="auto">
          <a:xfrm>
            <a:off x="2771775" y="6165850"/>
            <a:ext cx="5762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0889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381000" y="1131317"/>
            <a:ext cx="84582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Mettendo a confronto due prospetti di sintesi si possono determinare:</a:t>
            </a: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variazioni intervenute nella </a:t>
            </a: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composizione qualitativa e quantitativa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capitale (per effetto dell’attività svolta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);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</a:t>
            </a: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ricchezza quantitativamente prodotta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differenza  tra il Capitale netto finale e il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Capitale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netto </a:t>
            </a:r>
            <a:r>
              <a:rPr lang="it-IT" alt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iniziale.</a:t>
            </a: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Char char="§"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SzPct val="70000"/>
              <a:buFont typeface="Wingdings" pitchFamily="2" charset="2"/>
              <a:buNone/>
            </a:pPr>
            <a:endParaRPr lang="it-IT" alt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20024" name="Group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6875808"/>
              </p:ext>
            </p:extLst>
          </p:nvPr>
        </p:nvGraphicFramePr>
        <p:xfrm>
          <a:off x="2328639" y="2924944"/>
          <a:ext cx="4619625" cy="179222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016000"/>
                <a:gridCol w="1016000"/>
                <a:gridCol w="252413"/>
                <a:gridCol w="1016000"/>
                <a:gridCol w="303212"/>
                <a:gridCol w="1016000"/>
              </a:tblGrid>
              <a:tr h="3600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t-IT" altLang="it-I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endParaRPr kumimoji="0" lang="it-IT" alt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kumimoji="0" lang="it-IT" alt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endParaRPr kumimoji="0" lang="it-IT" alt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=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t-IT" altLang="it-I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CN</a:t>
                      </a:r>
                      <a:endParaRPr kumimoji="0" lang="it-IT" alt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1.1</a:t>
                      </a:r>
                      <a:endParaRPr kumimoji="0" lang="it-IT" alt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3.100</a:t>
                      </a:r>
                      <a:endParaRPr kumimoji="0" lang="it-IT" altLang="it-I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kumimoji="0" lang="it-IT" alt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2.200</a:t>
                      </a:r>
                      <a:endParaRPr kumimoji="0" lang="it-IT" alt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=</a:t>
                      </a:r>
                      <a:endParaRPr kumimoji="0" lang="it-IT" altLang="it-I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900</a:t>
                      </a:r>
                      <a:endParaRPr kumimoji="0" lang="it-IT" altLang="it-I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31.12</a:t>
                      </a:r>
                      <a:endParaRPr kumimoji="0" lang="it-IT" alt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sng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3.900</a:t>
                      </a:r>
                      <a:endParaRPr kumimoji="0" lang="it-IT" altLang="it-IT" sz="1800" b="0" i="0" u="sng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sng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endParaRPr kumimoji="0" lang="it-IT" altLang="it-IT" sz="1800" b="0" i="0" u="sng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sng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2.900</a:t>
                      </a:r>
                      <a:endParaRPr kumimoji="0" lang="it-IT" altLang="it-IT" sz="1800" b="0" i="0" u="sng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sng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=</a:t>
                      </a:r>
                      <a:endParaRPr kumimoji="0" lang="it-IT" altLang="it-IT" sz="1800" b="0" i="0" u="sng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  <a:endParaRPr kumimoji="0" lang="it-IT" altLang="it-IT" sz="18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</a:tr>
              <a:tr h="341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t-IT" alt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+ 800</a:t>
                      </a:r>
                      <a:endParaRPr kumimoji="0" lang="it-IT" alt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t-IT" alt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+ 700</a:t>
                      </a:r>
                      <a:endParaRPr kumimoji="0" lang="it-IT" alt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t-IT" alt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+100</a:t>
                      </a:r>
                      <a:endParaRPr kumimoji="0" lang="it-IT" altLang="it-I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20021" name="AutoShape 213"/>
          <p:cNvSpPr>
            <a:spLocks noChangeArrowheads="1"/>
          </p:cNvSpPr>
          <p:nvPr/>
        </p:nvSpPr>
        <p:spPr bwMode="auto">
          <a:xfrm>
            <a:off x="2100039" y="4572000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120022" name="Text Box 214"/>
          <p:cNvSpPr txBox="1">
            <a:spLocks noChangeArrowheads="1"/>
          </p:cNvSpPr>
          <p:nvPr/>
        </p:nvSpPr>
        <p:spPr bwMode="auto">
          <a:xfrm>
            <a:off x="457200" y="4860925"/>
            <a:ext cx="84582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comprendere come si è formato il </a:t>
            </a:r>
            <a:r>
              <a:rPr lang="it-IT" alt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reddito di esercizio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occorre  mettere a confronto:</a:t>
            </a: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fattori di produzione acquisiti e consumati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(componenti negativi di reddito)</a:t>
            </a:r>
          </a:p>
          <a:p>
            <a:pPr>
              <a:buSzPct val="70000"/>
              <a:buFont typeface="Wingdings" pitchFamily="2" charset="2"/>
              <a:buChar char="§"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dei beni/servizi prodotti e venduti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(componenti positivi di reddito)</a:t>
            </a:r>
          </a:p>
        </p:txBody>
      </p:sp>
      <p:sp>
        <p:nvSpPr>
          <p:cNvPr id="119844" name="AutoShape 36"/>
          <p:cNvSpPr>
            <a:spLocks noChangeArrowheads="1"/>
          </p:cNvSpPr>
          <p:nvPr/>
        </p:nvSpPr>
        <p:spPr bwMode="auto">
          <a:xfrm>
            <a:off x="2100039" y="2819400"/>
            <a:ext cx="431800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32048" y="333375"/>
            <a:ext cx="90364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rappresentazione dei valori nei prospetti di sintesi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4856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Text Box 3"/>
          <p:cNvSpPr txBox="1">
            <a:spLocks noChangeArrowheads="1"/>
          </p:cNvSpPr>
          <p:nvPr/>
        </p:nvSpPr>
        <p:spPr bwMode="auto">
          <a:xfrm>
            <a:off x="762000" y="1143000"/>
            <a:ext cx="77041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SzPct val="70000"/>
              <a:buFont typeface="Wingdings" pitchFamily="2" charset="2"/>
              <a:buNone/>
            </a:pP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Tale confronto è rappresentato in un prospetto di sintesi, denominato “</a:t>
            </a: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</a:t>
            </a:r>
            <a:r>
              <a:rPr lang="it-IT" alt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</a:t>
            </a:r>
          </a:p>
        </p:txBody>
      </p:sp>
      <p:graphicFrame>
        <p:nvGraphicFramePr>
          <p:cNvPr id="121913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54220385"/>
              </p:ext>
            </p:extLst>
          </p:nvPr>
        </p:nvGraphicFramePr>
        <p:xfrm>
          <a:off x="609600" y="1981200"/>
          <a:ext cx="7759700" cy="280689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816225"/>
                <a:gridCol w="922338"/>
                <a:gridCol w="2760662"/>
                <a:gridCol w="1260475"/>
              </a:tblGrid>
              <a:tr h="715963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20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Componenti negativi di reddito</a:t>
                      </a:r>
                      <a:endParaRPr kumimoji="0" lang="it-IT" altLang="it-IT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20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Componenti positivi di reddito</a:t>
                      </a:r>
                      <a:endParaRPr kumimoji="0" lang="it-IT" altLang="it-I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027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Acquisti di merci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Prestazioni di lavoro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Interessi passivi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Totale componenti negativi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t-IT" altLang="it-IT" sz="160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Reddito esercizio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Totale a pareggio</a:t>
                      </a:r>
                      <a:endParaRPr kumimoji="0" lang="it-IT" alt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1.620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it-IT" altLang="it-IT" sz="1600" u="none" strike="noStrike" cap="none" normalizeH="0" baseline="0" dirty="0" smtClean="0">
                        <a:ln>
                          <a:noFill/>
                        </a:ln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1.720</a:t>
                      </a:r>
                      <a:endParaRPr kumimoji="0" lang="it-IT" alt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Vendite di merci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Interessi attivi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Rimanenze di merci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Totale componenti positivi</a:t>
                      </a:r>
                      <a:endParaRPr kumimoji="0" lang="it-IT" alt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sng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700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it-IT" sz="1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alibri" panose="020F0502020204030204" pitchFamily="34" charset="0"/>
                        </a:rPr>
                        <a:t>1.720</a:t>
                      </a:r>
                      <a:endParaRPr kumimoji="0" lang="it-IT" altLang="it-IT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21915" name="Line 59"/>
          <p:cNvSpPr>
            <a:spLocks noChangeShapeType="1"/>
          </p:cNvSpPr>
          <p:nvPr/>
        </p:nvSpPr>
        <p:spPr bwMode="auto">
          <a:xfrm>
            <a:off x="3635375" y="3573463"/>
            <a:ext cx="6492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1916" name="Line 60"/>
          <p:cNvSpPr>
            <a:spLocks noChangeShapeType="1"/>
          </p:cNvSpPr>
          <p:nvPr/>
        </p:nvSpPr>
        <p:spPr bwMode="auto">
          <a:xfrm>
            <a:off x="3635375" y="4508500"/>
            <a:ext cx="6492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32048" y="333375"/>
            <a:ext cx="90364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rappresentazione dei valori nei prospetti di sintesi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5862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</TotalTime>
  <Words>783</Words>
  <Application>Microsoft Office PowerPoint</Application>
  <PresentationFormat>Presentazione su schermo (4:3)</PresentationFormat>
  <Paragraphs>173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Satellite</vt:lpstr>
      <vt:lpstr>I concetti di capitale, reddito  e bilancio di esercizio 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amministratore</cp:lastModifiedBy>
  <cp:revision>9</cp:revision>
  <dcterms:created xsi:type="dcterms:W3CDTF">2015-02-05T16:32:32Z</dcterms:created>
  <dcterms:modified xsi:type="dcterms:W3CDTF">2015-09-29T14:37:23Z</dcterms:modified>
</cp:coreProperties>
</file>