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9" r:id="rId4"/>
    <p:sldId id="271" r:id="rId5"/>
    <p:sldId id="285" r:id="rId6"/>
    <p:sldId id="280" r:id="rId7"/>
    <p:sldId id="287" r:id="rId8"/>
    <p:sldId id="283" r:id="rId9"/>
    <p:sldId id="286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108" d="100"/>
          <a:sy n="108" d="100"/>
        </p:scale>
        <p:origin x="17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18/03/2021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9B5D67F-564E-49C9-B183-7479F58384A3}" type="datetime1">
              <a:rPr lang="it-IT" smtClean="0"/>
              <a:t>18/03/2021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378D3-4551-4737-8C6C-2BEC88E779E1}" type="datetime1">
              <a:rPr lang="it-IT" smtClean="0"/>
              <a:t>18/03/2021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C88F3-066B-47DC-A970-EDFAED0BFC04}" type="datetime1">
              <a:rPr lang="it-IT" smtClean="0"/>
              <a:t>18/03/2021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72F08-2943-4A1A-8CD1-55D1055F84BC}" type="datetime1">
              <a:rPr lang="it-IT" smtClean="0"/>
              <a:t>18/03/2021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F799438-983B-48BB-AAE1-5AD4FE409FEF}" type="datetime1">
              <a:rPr lang="it-IT" smtClean="0"/>
              <a:t>18/03/2021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5CCDA-CA57-4580-BA32-3850409ED9D6}" type="datetime1">
              <a:rPr lang="it-IT" smtClean="0"/>
              <a:t>18/03/2021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BD4E2-5C60-43F5-ADAF-37EE60BC910C}" type="datetime1">
              <a:rPr lang="it-IT" smtClean="0"/>
              <a:t>18/03/2021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CA21F-F164-429A-93E7-895A7AE59BD1}" type="datetime1">
              <a:rPr lang="it-IT" smtClean="0"/>
              <a:t>18/03/2021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AA08A-1AF0-40A8-A3E9-8B09BDDAD49C}" type="datetime1">
              <a:rPr lang="it-IT" smtClean="0"/>
              <a:t>18/03/2021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81195-2AB9-46BA-8AA4-795AE528A17A}" type="datetime1">
              <a:rPr lang="it-IT" smtClean="0"/>
              <a:t>18/03/2021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BCFAF-23D3-417F-A76D-00E554F0B0B6}" type="datetime1">
              <a:rPr lang="it-IT" smtClean="0"/>
              <a:t>18/03/2021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E003F2-A79E-40D6-B9E9-00FC429028F8}" type="datetime1">
              <a:rPr lang="it-IT" smtClean="0"/>
              <a:t>18/03/2021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>
                <a:solidFill>
                  <a:schemeClr val="accent1">
                    <a:lumMod val="75000"/>
                  </a:schemeClr>
                </a:solidFill>
              </a:rPr>
              <a:t>Perdite durevoli di valore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/>
              <a:t>Prof. </a:t>
            </a:r>
            <a:r>
              <a:rPr lang="it-IT"/>
              <a:t>Gaudenzio 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>
                <a:solidFill>
                  <a:srgbClr val="C00000"/>
                </a:solidFill>
              </a:rPr>
              <a:t>Ragioneria - Corso C</a:t>
            </a:r>
          </a:p>
          <a:p>
            <a:pPr algn="ctr"/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Perdite durevoli di valore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OIC 9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in bilancio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Indicatori di potenziali perdite di valore</a:t>
            </a:r>
          </a:p>
          <a:p>
            <a:pPr marL="268288" indent="-268288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Approccio semplificato</a:t>
            </a:r>
          </a:p>
          <a:p>
            <a:pPr marL="268288" indent="-268288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Conclusioni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05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2426, co. 1, c.c.</a:t>
            </a:r>
            <a:r>
              <a:rPr lang="it-IT" sz="2400" dirty="0">
                <a:solidFill>
                  <a:srgbClr val="C00000"/>
                </a:solidFill>
                <a:latin typeface="Calibri" panose="020F0502020204030204" pitchFamily="34" charset="0"/>
              </a:rPr>
              <a:t>*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richiede quanto segue:</a:t>
            </a:r>
          </a:p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3) l'immobilizzazione che, alla data della chiusura dell'esercizio, risulti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durevolmente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di valore inferiore a quello determinato secondo i numeri 1) e 2) deve essere iscritta a tale minore valore. </a:t>
            </a:r>
            <a:r>
              <a:rPr lang="it-IT" sz="2400" i="1" dirty="0">
                <a:solidFill>
                  <a:srgbClr val="C00000"/>
                </a:solidFill>
                <a:latin typeface="Calibri" panose="020F0502020204030204" pitchFamily="34" charset="0"/>
              </a:rPr>
              <a:t>Il minor valore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può essere mantenuto nei successivi bilanci se sono venuti meno i motivi della rettifica effettuata; </a:t>
            </a:r>
            <a:r>
              <a:rPr lang="it-IT" sz="2400" i="1" dirty="0">
                <a:solidFill>
                  <a:srgbClr val="C00000"/>
                </a:solidFill>
                <a:latin typeface="Calibri" panose="020F0502020204030204" pitchFamily="34" charset="0"/>
              </a:rPr>
              <a:t>questa disposizione non si applica a rettifiche di valore relative all'avviamento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600" dirty="0">
                <a:solidFill>
                  <a:srgbClr val="C00000"/>
                </a:solidFill>
                <a:latin typeface="Calibri" panose="020F0502020204030204" pitchFamily="34" charset="0"/>
              </a:rPr>
              <a:t>* La disposizione entra in vigore il 01.01.2016 e si applica ai bilanci relativi agli esercizi finanziari aventi inizio a partire da quella data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448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OIC 9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definisce perdita durevole di valore la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diminuzione di valore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rende il valore recuperabile di un’immobilizzazione, determinato in una prospettiva di lungo termine, inferiore rispetto al suo valore netto contabile</a:t>
            </a:r>
          </a:p>
        </p:txBody>
      </p:sp>
      <p:sp>
        <p:nvSpPr>
          <p:cNvPr id="4" name="Rettangolo 3"/>
          <p:cNvSpPr/>
          <p:nvPr/>
        </p:nvSpPr>
        <p:spPr>
          <a:xfrm>
            <a:off x="1907704" y="2492897"/>
            <a:ext cx="1512168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recuperabile </a:t>
            </a:r>
          </a:p>
        </p:txBody>
      </p:sp>
      <p:sp>
        <p:nvSpPr>
          <p:cNvPr id="5" name="Rettangolo 4"/>
          <p:cNvSpPr/>
          <p:nvPr/>
        </p:nvSpPr>
        <p:spPr>
          <a:xfrm>
            <a:off x="5686521" y="2492897"/>
            <a:ext cx="1477767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contabile</a:t>
            </a:r>
          </a:p>
        </p:txBody>
      </p:sp>
      <p:sp>
        <p:nvSpPr>
          <p:cNvPr id="6" name="Mezza cornice 5"/>
          <p:cNvSpPr/>
          <p:nvPr/>
        </p:nvSpPr>
        <p:spPr>
          <a:xfrm rot="18973191">
            <a:off x="4373663" y="2619835"/>
            <a:ext cx="613889" cy="614635"/>
          </a:xfrm>
          <a:prstGeom prst="halfFrame">
            <a:avLst>
              <a:gd name="adj1" fmla="val 23705"/>
              <a:gd name="adj2" fmla="val 208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>
              <a:solidFill>
                <a:schemeClr val="tx1"/>
              </a:solidFill>
            </a:endParaRPr>
          </a:p>
        </p:txBody>
      </p:sp>
      <p:sp>
        <p:nvSpPr>
          <p:cNvPr id="7" name="Freccia a destra rientrata 6"/>
          <p:cNvSpPr/>
          <p:nvPr/>
        </p:nvSpPr>
        <p:spPr>
          <a:xfrm rot="5400000">
            <a:off x="2339752" y="3356992"/>
            <a:ext cx="648072" cy="504056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1619672" y="3933056"/>
            <a:ext cx="211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maggiore tra: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941884" y="4581128"/>
            <a:ext cx="1512168" cy="5040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d’uso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4920889" y="4625733"/>
            <a:ext cx="1512168" cy="5040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equo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67596" y="5129789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V.A. dei flussi di cassa attesi da un’attività o da un’unità generatrice di flussi di cassa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737744" y="5149770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l’ammontare ottenibile dalla vendita di un’attività in una transazione ordinaria tra operatori di mercato alla data di valutazione</a:t>
            </a:r>
          </a:p>
        </p:txBody>
      </p:sp>
      <p:cxnSp>
        <p:nvCxnSpPr>
          <p:cNvPr id="15" name="Connettore 2 14"/>
          <p:cNvCxnSpPr/>
          <p:nvPr/>
        </p:nvCxnSpPr>
        <p:spPr>
          <a:xfrm>
            <a:off x="3419872" y="4221088"/>
            <a:ext cx="2257101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 flipH="1">
            <a:off x="1475656" y="4221088"/>
            <a:ext cx="432048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78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OIC 9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VALORE EQUO (</a:t>
            </a:r>
            <a:r>
              <a:rPr lang="it-IT" sz="2000" b="1" i="1" dirty="0">
                <a:solidFill>
                  <a:srgbClr val="C00000"/>
                </a:solidFill>
                <a:latin typeface="Calibri" panose="020F0502020204030204" pitchFamily="34" charset="0"/>
              </a:rPr>
              <a:t>FAIR VALUE</a:t>
            </a: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)</a:t>
            </a:r>
          </a:p>
          <a:p>
            <a:pPr algn="just">
              <a:buFont typeface="Wingdings"/>
              <a:buChar char="à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prezzo pattuito in un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accordo vincolante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vendita stabilito in una libera transazione o il prezzo di mercato in un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mercato attivo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</a:p>
          <a:p>
            <a:pPr algn="just">
              <a:buFont typeface="Wingdings"/>
              <a:buChar char="à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 non esiste un accordo vincolante di vendita né alcun mercato attivo per un’attività, è determinato in base alle migliori informazioni disponibili per riflettere l’ammontare che la società potrebbe ottenere, alla data di riferimento del bilancio, dalla vendita dell’attività in una libera transazione tra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parti consapevoli e disponibili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</a:rPr>
              <a:t>VALORE D’USO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E’ determinato sulla base del </a:t>
            </a:r>
            <a:r>
              <a:rPr lang="it-IT" sz="20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 attuale dei flussi finanziari futuri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che si prevede abbiano origine da un’attività. Il calcolo del valore d’uso comprende le seguenti fasi: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a. stimare i flussi finanziari futuri in entrata e in uscita che deriveranno dall’uso continuativo dell’attività e dalla sua dismissione finale, e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b. applicare il tasso di attualizzazione appropriato a quei flussi finanziari futuri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584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683568" y="1340768"/>
            <a:ext cx="7776864" cy="193899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</a:t>
            </a:r>
          </a:p>
          <a:p>
            <a:pPr algn="l"/>
            <a:r>
              <a:rPr lang="it-IT" alt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B) Valore della produzione</a:t>
            </a:r>
          </a:p>
          <a:p>
            <a:pPr algn="l"/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</a:p>
          <a:p>
            <a:pPr algn="l"/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10) c) Altre svalutazioni delle immobilizzazioni</a:t>
            </a:r>
          </a:p>
          <a:p>
            <a:pPr algn="l"/>
            <a:endParaRPr lang="it-IT" alt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866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Indicatori di potenziali perdite di valore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OIC 9 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valore di mercato di un’attività è diminuito significativamente durante l’esercizio, più di quanto si prevedeva sarebbe accaduto con il passare del tempo o con l’uso normale dell’attività in oggetto;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durante l’esercizio si sono verificate, o si verificheranno nel futuro prossimo, variazioni significative con effetto negativo per la società nell’ambiente tecnologico, di mercato, economico o normativo in cui la società opera o nel mercato cui un’attività è rivolta;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corso dell’esercizio sono aumentati i tassi di interesse di mercato o altri tassi di rendimento degli investimenti, ed è probabile che tali incrementi condizionino il tasso di attualizzazione utilizzato nel calcolo del valore d’uso di un’attività e riducano il valore equo;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Ecc.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32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Approccio semplificato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società che per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 esercizi consecutivi </a:t>
            </a: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non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superino nel proprio bilancio d’esercizio </a:t>
            </a:r>
            <a:r>
              <a:rPr lang="it-IT" sz="22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due dei tre seguenti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limiti:</a:t>
            </a:r>
          </a:p>
          <a:p>
            <a:pPr algn="just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numero medio dei dipendenti durante l’esercizio &gt; a 50</a:t>
            </a:r>
          </a:p>
          <a:p>
            <a:pPr algn="just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totale attivo di bilancio &gt; a 4,4 milioni di euro</a:t>
            </a:r>
          </a:p>
          <a:p>
            <a:pPr algn="just"/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ricavi netti &gt; </a:t>
            </a:r>
            <a:r>
              <a:rPr lang="it-IT" sz="220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8,8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milioni di euro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hanno l’opzione di adottare un approccio alla determinazione delle perdite durevoli di valore basato sulla </a:t>
            </a:r>
            <a:r>
              <a:rPr lang="it-IT" sz="2200" i="1" dirty="0">
                <a:solidFill>
                  <a:srgbClr val="C00000"/>
                </a:solidFill>
                <a:latin typeface="Calibri" panose="020F0502020204030204" pitchFamily="34" charset="0"/>
              </a:rPr>
              <a:t>capacità di ammortamento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2051720" y="4298320"/>
            <a:ext cx="6624736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E’ costituita dal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margine economico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la gestione mette a disposizione per la copertura degli ammortamenti.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E’ determinata sottraendo al risultato economico dell’esercizio, non comprensivo degli elementi straordinari e delle relative imposte, gli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ammortamenti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delle immobilizzazioni.</a:t>
            </a:r>
          </a:p>
        </p:txBody>
      </p:sp>
      <p:cxnSp>
        <p:nvCxnSpPr>
          <p:cNvPr id="5" name="Connettore 2 4"/>
          <p:cNvCxnSpPr/>
          <p:nvPr/>
        </p:nvCxnSpPr>
        <p:spPr>
          <a:xfrm>
            <a:off x="6012160" y="3933056"/>
            <a:ext cx="0" cy="36004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681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Conclusioni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1" t="19247" r="28597" b="14281"/>
          <a:stretch/>
        </p:blipFill>
        <p:spPr bwMode="auto">
          <a:xfrm>
            <a:off x="1835696" y="1201891"/>
            <a:ext cx="5904656" cy="4935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1907704" y="6361583"/>
            <a:ext cx="6120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Calibri" panose="020F0502020204030204" pitchFamily="34" charset="0"/>
              </a:rPr>
              <a:t>Fonte: OIC 9, pag. 13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6954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440</TotalTime>
  <Words>654</Words>
  <Application>Microsoft Office PowerPoint</Application>
  <PresentationFormat>Presentazione su schermo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Bookman Old Style</vt:lpstr>
      <vt:lpstr>Calibri</vt:lpstr>
      <vt:lpstr>Gill Sans MT</vt:lpstr>
      <vt:lpstr>Wingdings</vt:lpstr>
      <vt:lpstr>Wingdings 3</vt:lpstr>
      <vt:lpstr>Satellite</vt:lpstr>
      <vt:lpstr>Perdite durevoli di valore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Studio APV1</cp:lastModifiedBy>
  <cp:revision>66</cp:revision>
  <dcterms:created xsi:type="dcterms:W3CDTF">2015-02-05T16:32:32Z</dcterms:created>
  <dcterms:modified xsi:type="dcterms:W3CDTF">2021-03-18T13:49:50Z</dcterms:modified>
</cp:coreProperties>
</file>