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70" r:id="rId3"/>
    <p:sldId id="271" r:id="rId4"/>
    <p:sldId id="299" r:id="rId5"/>
    <p:sldId id="280" r:id="rId6"/>
    <p:sldId id="279" r:id="rId7"/>
    <p:sldId id="300" r:id="rId8"/>
    <p:sldId id="296" r:id="rId9"/>
    <p:sldId id="293" r:id="rId10"/>
    <p:sldId id="294" r:id="rId11"/>
    <p:sldId id="295" r:id="rId12"/>
    <p:sldId id="297" r:id="rId13"/>
    <p:sldId id="298" r:id="rId14"/>
    <p:sldId id="290" r:id="rId15"/>
    <p:sldId id="301" r:id="rId16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855D"/>
    <a:srgbClr val="D4DD83"/>
    <a:srgbClr val="C8D35F"/>
    <a:srgbClr val="AFEBAF"/>
    <a:srgbClr val="94E494"/>
    <a:srgbClr val="84E084"/>
    <a:srgbClr val="53F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F1AB2-1976-4502-BF36-3FF5EA218861}" styleName="Stile medio 4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14" autoAdjust="0"/>
    <p:restoredTop sz="94655" autoAdjust="0"/>
  </p:normalViewPr>
  <p:slideViewPr>
    <p:cSldViewPr>
      <p:cViewPr varScale="1">
        <p:scale>
          <a:sx n="106" d="100"/>
          <a:sy n="106" d="100"/>
        </p:scale>
        <p:origin x="119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1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0C7654D-CE28-4D0B-A542-25E845BA98D7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62BDD901-AAC7-4E74-A776-D8256BE1EC60}">
      <dgm:prSet phldrT="[Testo]" custT="1"/>
      <dgm:spPr/>
      <dgm:t>
        <a:bodyPr/>
        <a:lstStyle/>
        <a:p>
          <a:r>
            <a:rPr lang="it-IT" sz="2200" dirty="0" smtClean="0">
              <a:latin typeface="Calibri" panose="020F0502020204030204" pitchFamily="34" charset="0"/>
            </a:rPr>
            <a:t>Capitalizzabili</a:t>
          </a:r>
          <a:endParaRPr lang="it-IT" sz="2200" dirty="0">
            <a:latin typeface="Calibri" panose="020F0502020204030204" pitchFamily="34" charset="0"/>
          </a:endParaRPr>
        </a:p>
      </dgm:t>
    </dgm:pt>
    <dgm:pt modelId="{88601A0C-518E-4454-AA29-258B00C72B48}" type="parTrans" cxnId="{93E7A8CF-48FD-4C7A-8CE9-A31B74927A0F}">
      <dgm:prSet/>
      <dgm:spPr/>
      <dgm:t>
        <a:bodyPr/>
        <a:lstStyle/>
        <a:p>
          <a:endParaRPr lang="it-IT"/>
        </a:p>
      </dgm:t>
    </dgm:pt>
    <dgm:pt modelId="{5C0BDD62-7BC1-497D-9C72-8AA73DFC722B}" type="sibTrans" cxnId="{93E7A8CF-48FD-4C7A-8CE9-A31B74927A0F}">
      <dgm:prSet/>
      <dgm:spPr/>
      <dgm:t>
        <a:bodyPr/>
        <a:lstStyle/>
        <a:p>
          <a:endParaRPr lang="it-IT"/>
        </a:p>
      </dgm:t>
    </dgm:pt>
    <dgm:pt modelId="{AC53E27D-F112-47C3-A034-DDD94D9DACFD}">
      <dgm:prSet phldrT="[Testo]" custT="1"/>
      <dgm:spPr/>
      <dgm:t>
        <a:bodyPr/>
        <a:lstStyle/>
        <a:p>
          <a:r>
            <a: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Realizzate internamente</a:t>
          </a:r>
          <a:endParaRPr lang="it-IT" sz="2200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gm:t>
    </dgm:pt>
    <dgm:pt modelId="{9794BB9C-E400-483B-9489-125C6DDCC387}" type="parTrans" cxnId="{8C0CB4F5-583F-49F9-A7E1-5BDCC60D7D6F}">
      <dgm:prSet/>
      <dgm:spPr/>
      <dgm:t>
        <a:bodyPr/>
        <a:lstStyle/>
        <a:p>
          <a:endParaRPr lang="it-IT"/>
        </a:p>
      </dgm:t>
    </dgm:pt>
    <dgm:pt modelId="{C1184C00-B8A3-4C86-A4E2-03F09251AB33}" type="sibTrans" cxnId="{8C0CB4F5-583F-49F9-A7E1-5BDCC60D7D6F}">
      <dgm:prSet/>
      <dgm:spPr/>
      <dgm:t>
        <a:bodyPr/>
        <a:lstStyle/>
        <a:p>
          <a:endParaRPr lang="it-IT"/>
        </a:p>
      </dgm:t>
    </dgm:pt>
    <dgm:pt modelId="{D9BCC874-05ED-4B9F-830B-E8BE541068BE}">
      <dgm:prSet phldrT="[Testo]" custT="1"/>
      <dgm:spPr/>
      <dgm:t>
        <a:bodyPr/>
        <a:lstStyle/>
        <a:p>
          <a:r>
            <a: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Acquistate a titolo di proprietà</a:t>
          </a:r>
          <a:endParaRPr lang="it-IT" sz="2200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gm:t>
    </dgm:pt>
    <dgm:pt modelId="{38119E83-A51A-4E97-A738-28B3ED4C2979}" type="parTrans" cxnId="{A08D9532-54E2-4521-AFB1-74A84B164602}">
      <dgm:prSet/>
      <dgm:spPr/>
      <dgm:t>
        <a:bodyPr/>
        <a:lstStyle/>
        <a:p>
          <a:endParaRPr lang="it-IT"/>
        </a:p>
      </dgm:t>
    </dgm:pt>
    <dgm:pt modelId="{10E2FF32-E3AD-4BE0-ADEF-2E05D141224C}" type="sibTrans" cxnId="{A08D9532-54E2-4521-AFB1-74A84B164602}">
      <dgm:prSet/>
      <dgm:spPr/>
      <dgm:t>
        <a:bodyPr/>
        <a:lstStyle/>
        <a:p>
          <a:endParaRPr lang="it-IT"/>
        </a:p>
      </dgm:t>
    </dgm:pt>
    <dgm:pt modelId="{AF6DC35C-3A6B-4FD1-8F42-711A72079FE8}">
      <dgm:prSet phldrT="[Testo]" custT="1"/>
      <dgm:spPr/>
      <dgm:t>
        <a:bodyPr/>
        <a:lstStyle/>
        <a:p>
          <a:r>
            <a:rPr lang="it-IT" sz="2200" dirty="0" smtClean="0">
              <a:latin typeface="Calibri" panose="020F0502020204030204" pitchFamily="34" charset="0"/>
            </a:rPr>
            <a:t>Non capitalizzabili</a:t>
          </a:r>
          <a:endParaRPr lang="it-IT" sz="2200" dirty="0">
            <a:latin typeface="Calibri" panose="020F0502020204030204" pitchFamily="34" charset="0"/>
          </a:endParaRPr>
        </a:p>
      </dgm:t>
    </dgm:pt>
    <dgm:pt modelId="{1171B544-2736-4FF7-9B0C-335BFDB157CD}" type="parTrans" cxnId="{77177130-1781-4642-88AE-F4A1D61FD81B}">
      <dgm:prSet/>
      <dgm:spPr/>
      <dgm:t>
        <a:bodyPr/>
        <a:lstStyle/>
        <a:p>
          <a:endParaRPr lang="it-IT"/>
        </a:p>
      </dgm:t>
    </dgm:pt>
    <dgm:pt modelId="{578C3394-F0A0-413C-B3C8-B4C17A2DD57A}" type="sibTrans" cxnId="{77177130-1781-4642-88AE-F4A1D61FD81B}">
      <dgm:prSet/>
      <dgm:spPr/>
      <dgm:t>
        <a:bodyPr/>
        <a:lstStyle/>
        <a:p>
          <a:endParaRPr lang="it-IT"/>
        </a:p>
      </dgm:t>
    </dgm:pt>
    <dgm:pt modelId="{CF6F22F5-13B5-4446-A2F9-B8FED5ACF98C}">
      <dgm:prSet phldrT="[Testo]" custT="1"/>
      <dgm:spPr/>
      <dgm:t>
        <a:bodyPr/>
        <a:lstStyle/>
        <a:p>
          <a:r>
            <a: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Acquistate a titolo gratuito</a:t>
          </a:r>
          <a:endParaRPr lang="it-IT" sz="2200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gm:t>
    </dgm:pt>
    <dgm:pt modelId="{741E811E-21D6-42E7-BB9A-A33CC6418D58}" type="parTrans" cxnId="{47D76716-2C75-412B-BC85-74503D81CE0B}">
      <dgm:prSet/>
      <dgm:spPr/>
      <dgm:t>
        <a:bodyPr/>
        <a:lstStyle/>
        <a:p>
          <a:endParaRPr lang="it-IT"/>
        </a:p>
      </dgm:t>
    </dgm:pt>
    <dgm:pt modelId="{2C3DD389-8516-40F1-B570-16ABEAF0838D}" type="sibTrans" cxnId="{47D76716-2C75-412B-BC85-74503D81CE0B}">
      <dgm:prSet/>
      <dgm:spPr/>
      <dgm:t>
        <a:bodyPr/>
        <a:lstStyle/>
        <a:p>
          <a:endParaRPr lang="it-IT"/>
        </a:p>
      </dgm:t>
    </dgm:pt>
    <dgm:pt modelId="{8D39BC90-FEB1-4876-9E1D-A86A35E0D982}">
      <dgm:prSet phldrT="[Testo]" custT="1"/>
      <dgm:spPr/>
      <dgm:t>
        <a:bodyPr/>
        <a:lstStyle/>
        <a:p>
          <a:r>
            <a: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Acquistate a titolo di godimento</a:t>
          </a:r>
          <a:endParaRPr lang="it-IT" sz="2200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gm:t>
    </dgm:pt>
    <dgm:pt modelId="{801E0B32-5D9E-41DF-B996-F458ECE25575}" type="parTrans" cxnId="{4171C6D1-0CBB-4C7E-97F5-2FB054323AAB}">
      <dgm:prSet/>
      <dgm:spPr/>
      <dgm:t>
        <a:bodyPr/>
        <a:lstStyle/>
        <a:p>
          <a:endParaRPr lang="it-IT"/>
        </a:p>
      </dgm:t>
    </dgm:pt>
    <dgm:pt modelId="{48AA113B-D2C5-4FCF-B7BF-E69A713A7618}" type="sibTrans" cxnId="{4171C6D1-0CBB-4C7E-97F5-2FB054323AAB}">
      <dgm:prSet/>
      <dgm:spPr/>
      <dgm:t>
        <a:bodyPr/>
        <a:lstStyle/>
        <a:p>
          <a:endParaRPr lang="it-IT"/>
        </a:p>
      </dgm:t>
    </dgm:pt>
    <dgm:pt modelId="{B3DD903B-1A5D-44B9-BB77-F2EEF6C1E3E9}">
      <dgm:prSet phldrT="[Testo]" custT="1"/>
      <dgm:spPr/>
      <dgm:t>
        <a:bodyPr/>
        <a:lstStyle/>
        <a:p>
          <a:endParaRPr lang="it-IT" sz="2200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gm:t>
    </dgm:pt>
    <dgm:pt modelId="{D71B5BD3-E133-406B-9FDE-629AC4FCCEF6}" type="parTrans" cxnId="{EA0AE29C-6C09-412C-B19B-A4B56B3ABA6A}">
      <dgm:prSet/>
      <dgm:spPr/>
      <dgm:t>
        <a:bodyPr/>
        <a:lstStyle/>
        <a:p>
          <a:endParaRPr lang="it-IT"/>
        </a:p>
      </dgm:t>
    </dgm:pt>
    <dgm:pt modelId="{D7EBDA6D-4E5E-4F99-8FAE-56C90432B6B3}" type="sibTrans" cxnId="{EA0AE29C-6C09-412C-B19B-A4B56B3ABA6A}">
      <dgm:prSet/>
      <dgm:spPr/>
      <dgm:t>
        <a:bodyPr/>
        <a:lstStyle/>
        <a:p>
          <a:endParaRPr lang="it-IT"/>
        </a:p>
      </dgm:t>
    </dgm:pt>
    <dgm:pt modelId="{43CE0F73-E3D7-41DD-AD29-C69BD4D46AE1}" type="pres">
      <dgm:prSet presAssocID="{C0C7654D-CE28-4D0B-A542-25E845BA98D7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it-IT"/>
        </a:p>
      </dgm:t>
    </dgm:pt>
    <dgm:pt modelId="{2BB3F514-3A0A-48E7-A45D-451D17A0B650}" type="pres">
      <dgm:prSet presAssocID="{62BDD901-AAC7-4E74-A776-D8256BE1EC60}" presName="linNode" presStyleCnt="0"/>
      <dgm:spPr/>
    </dgm:pt>
    <dgm:pt modelId="{B42E4DF5-3CD4-4EC3-AB77-6CBB6E3E1153}" type="pres">
      <dgm:prSet presAssocID="{62BDD901-AAC7-4E74-A776-D8256BE1EC60}" presName="parentShp" presStyleLbl="node1" presStyleIdx="0" presStyleCnt="2" custScaleX="65630" custScaleY="31686" custLinFactNeighborX="-1240" custLinFactNeighborY="-16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D1B80DB-B8CF-43B9-AC54-2E1EEE4C1276}" type="pres">
      <dgm:prSet presAssocID="{62BDD901-AAC7-4E74-A776-D8256BE1EC60}" presName="childShp" presStyleLbl="bgAccFollowNode1" presStyleIdx="0" presStyleCnt="2" custScaleY="3168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A257C70-B4A4-4132-934A-238752B4C801}" type="pres">
      <dgm:prSet presAssocID="{5C0BDD62-7BC1-497D-9C72-8AA73DFC722B}" presName="spacing" presStyleCnt="0"/>
      <dgm:spPr/>
    </dgm:pt>
    <dgm:pt modelId="{223DD8E5-15A3-4951-9926-847B928E7984}" type="pres">
      <dgm:prSet presAssocID="{AF6DC35C-3A6B-4FD1-8F42-711A72079FE8}" presName="linNode" presStyleCnt="0"/>
      <dgm:spPr/>
    </dgm:pt>
    <dgm:pt modelId="{6812620E-D12E-4962-9AF6-283FBABE268E}" type="pres">
      <dgm:prSet presAssocID="{AF6DC35C-3A6B-4FD1-8F42-711A72079FE8}" presName="parentShp" presStyleLbl="node1" presStyleIdx="1" presStyleCnt="2" custScaleX="65630" custScaleY="31686" custLinFactNeighborX="-1240" custLinFactNeighborY="-16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DBE0FDA-039D-428B-8C3E-A598FC49262F}" type="pres">
      <dgm:prSet presAssocID="{AF6DC35C-3A6B-4FD1-8F42-711A72079FE8}" presName="childShp" presStyleLbl="bgAccFollowNode1" presStyleIdx="1" presStyleCnt="2" custScaleY="31686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77177130-1781-4642-88AE-F4A1D61FD81B}" srcId="{C0C7654D-CE28-4D0B-A542-25E845BA98D7}" destId="{AF6DC35C-3A6B-4FD1-8F42-711A72079FE8}" srcOrd="1" destOrd="0" parTransId="{1171B544-2736-4FF7-9B0C-335BFDB157CD}" sibTransId="{578C3394-F0A0-413C-B3C8-B4C17A2DD57A}"/>
    <dgm:cxn modelId="{2DDD7C77-CD8A-4C3E-BB0C-16C3D3FE630B}" type="presOf" srcId="{D9BCC874-05ED-4B9F-830B-E8BE541068BE}" destId="{2D1B80DB-B8CF-43B9-AC54-2E1EEE4C1276}" srcOrd="0" destOrd="1" presId="urn:microsoft.com/office/officeart/2005/8/layout/vList6"/>
    <dgm:cxn modelId="{2E67AF1C-B34B-4CA5-A28A-17F58CF52038}" type="presOf" srcId="{AF6DC35C-3A6B-4FD1-8F42-711A72079FE8}" destId="{6812620E-D12E-4962-9AF6-283FBABE268E}" srcOrd="0" destOrd="0" presId="urn:microsoft.com/office/officeart/2005/8/layout/vList6"/>
    <dgm:cxn modelId="{4171C6D1-0CBB-4C7E-97F5-2FB054323AAB}" srcId="{62BDD901-AAC7-4E74-A776-D8256BE1EC60}" destId="{8D39BC90-FEB1-4876-9E1D-A86A35E0D982}" srcOrd="2" destOrd="0" parTransId="{801E0B32-5D9E-41DF-B996-F458ECE25575}" sibTransId="{48AA113B-D2C5-4FCF-B7BF-E69A713A7618}"/>
    <dgm:cxn modelId="{47D76716-2C75-412B-BC85-74503D81CE0B}" srcId="{AF6DC35C-3A6B-4FD1-8F42-711A72079FE8}" destId="{CF6F22F5-13B5-4446-A2F9-B8FED5ACF98C}" srcOrd="1" destOrd="0" parTransId="{741E811E-21D6-42E7-BB9A-A33CC6418D58}" sibTransId="{2C3DD389-8516-40F1-B570-16ABEAF0838D}"/>
    <dgm:cxn modelId="{8C0CB4F5-583F-49F9-A7E1-5BDCC60D7D6F}" srcId="{62BDD901-AAC7-4E74-A776-D8256BE1EC60}" destId="{AC53E27D-F112-47C3-A034-DDD94D9DACFD}" srcOrd="0" destOrd="0" parTransId="{9794BB9C-E400-483B-9489-125C6DDCC387}" sibTransId="{C1184C00-B8A3-4C86-A4E2-03F09251AB33}"/>
    <dgm:cxn modelId="{E7000385-17F5-43B7-B875-12DCF77EAADE}" type="presOf" srcId="{CF6F22F5-13B5-4446-A2F9-B8FED5ACF98C}" destId="{1DBE0FDA-039D-428B-8C3E-A598FC49262F}" srcOrd="0" destOrd="1" presId="urn:microsoft.com/office/officeart/2005/8/layout/vList6"/>
    <dgm:cxn modelId="{8492D0D6-5E13-4F0F-8773-C3688A88F780}" type="presOf" srcId="{B3DD903B-1A5D-44B9-BB77-F2EEF6C1E3E9}" destId="{1DBE0FDA-039D-428B-8C3E-A598FC49262F}" srcOrd="0" destOrd="0" presId="urn:microsoft.com/office/officeart/2005/8/layout/vList6"/>
    <dgm:cxn modelId="{EA0AE29C-6C09-412C-B19B-A4B56B3ABA6A}" srcId="{AF6DC35C-3A6B-4FD1-8F42-711A72079FE8}" destId="{B3DD903B-1A5D-44B9-BB77-F2EEF6C1E3E9}" srcOrd="0" destOrd="0" parTransId="{D71B5BD3-E133-406B-9FDE-629AC4FCCEF6}" sibTransId="{D7EBDA6D-4E5E-4F99-8FAE-56C90432B6B3}"/>
    <dgm:cxn modelId="{95F95CAB-1AEC-4F22-8B59-D180E725D0E8}" type="presOf" srcId="{AC53E27D-F112-47C3-A034-DDD94D9DACFD}" destId="{2D1B80DB-B8CF-43B9-AC54-2E1EEE4C1276}" srcOrd="0" destOrd="0" presId="urn:microsoft.com/office/officeart/2005/8/layout/vList6"/>
    <dgm:cxn modelId="{F92A6987-3892-4A06-ABC1-71DD83394210}" type="presOf" srcId="{C0C7654D-CE28-4D0B-A542-25E845BA98D7}" destId="{43CE0F73-E3D7-41DD-AD29-C69BD4D46AE1}" srcOrd="0" destOrd="0" presId="urn:microsoft.com/office/officeart/2005/8/layout/vList6"/>
    <dgm:cxn modelId="{7AFF6FFE-382C-4BBA-AAA0-B909C4D5BE98}" type="presOf" srcId="{62BDD901-AAC7-4E74-A776-D8256BE1EC60}" destId="{B42E4DF5-3CD4-4EC3-AB77-6CBB6E3E1153}" srcOrd="0" destOrd="0" presId="urn:microsoft.com/office/officeart/2005/8/layout/vList6"/>
    <dgm:cxn modelId="{C1695775-7D84-44F2-AED6-A77958EE9708}" type="presOf" srcId="{8D39BC90-FEB1-4876-9E1D-A86A35E0D982}" destId="{2D1B80DB-B8CF-43B9-AC54-2E1EEE4C1276}" srcOrd="0" destOrd="2" presId="urn:microsoft.com/office/officeart/2005/8/layout/vList6"/>
    <dgm:cxn modelId="{93E7A8CF-48FD-4C7A-8CE9-A31B74927A0F}" srcId="{C0C7654D-CE28-4D0B-A542-25E845BA98D7}" destId="{62BDD901-AAC7-4E74-A776-D8256BE1EC60}" srcOrd="0" destOrd="0" parTransId="{88601A0C-518E-4454-AA29-258B00C72B48}" sibTransId="{5C0BDD62-7BC1-497D-9C72-8AA73DFC722B}"/>
    <dgm:cxn modelId="{A08D9532-54E2-4521-AFB1-74A84B164602}" srcId="{62BDD901-AAC7-4E74-A776-D8256BE1EC60}" destId="{D9BCC874-05ED-4B9F-830B-E8BE541068BE}" srcOrd="1" destOrd="0" parTransId="{38119E83-A51A-4E97-A738-28B3ED4C2979}" sibTransId="{10E2FF32-E3AD-4BE0-ADEF-2E05D141224C}"/>
    <dgm:cxn modelId="{E3375A63-7B7A-4C89-9B77-8447FACBE714}" type="presParOf" srcId="{43CE0F73-E3D7-41DD-AD29-C69BD4D46AE1}" destId="{2BB3F514-3A0A-48E7-A45D-451D17A0B650}" srcOrd="0" destOrd="0" presId="urn:microsoft.com/office/officeart/2005/8/layout/vList6"/>
    <dgm:cxn modelId="{3716AB49-B1AA-47D8-837B-A6273265CECF}" type="presParOf" srcId="{2BB3F514-3A0A-48E7-A45D-451D17A0B650}" destId="{B42E4DF5-3CD4-4EC3-AB77-6CBB6E3E1153}" srcOrd="0" destOrd="0" presId="urn:microsoft.com/office/officeart/2005/8/layout/vList6"/>
    <dgm:cxn modelId="{B461E014-66C0-4546-A074-5770B8CC5B28}" type="presParOf" srcId="{2BB3F514-3A0A-48E7-A45D-451D17A0B650}" destId="{2D1B80DB-B8CF-43B9-AC54-2E1EEE4C1276}" srcOrd="1" destOrd="0" presId="urn:microsoft.com/office/officeart/2005/8/layout/vList6"/>
    <dgm:cxn modelId="{08FD60C8-2FD2-4AFD-98FC-C0FBE3F46C23}" type="presParOf" srcId="{43CE0F73-E3D7-41DD-AD29-C69BD4D46AE1}" destId="{0A257C70-B4A4-4132-934A-238752B4C801}" srcOrd="1" destOrd="0" presId="urn:microsoft.com/office/officeart/2005/8/layout/vList6"/>
    <dgm:cxn modelId="{8E9EC2DD-B90B-4213-9BB1-C61B84B6C5DE}" type="presParOf" srcId="{43CE0F73-E3D7-41DD-AD29-C69BD4D46AE1}" destId="{223DD8E5-15A3-4951-9926-847B928E7984}" srcOrd="2" destOrd="0" presId="urn:microsoft.com/office/officeart/2005/8/layout/vList6"/>
    <dgm:cxn modelId="{6676A6B9-25D4-43C4-A0DE-14949BB95089}" type="presParOf" srcId="{223DD8E5-15A3-4951-9926-847B928E7984}" destId="{6812620E-D12E-4962-9AF6-283FBABE268E}" srcOrd="0" destOrd="0" presId="urn:microsoft.com/office/officeart/2005/8/layout/vList6"/>
    <dgm:cxn modelId="{E6D2AE19-D618-485E-9EC2-B0512DF5CB40}" type="presParOf" srcId="{223DD8E5-15A3-4951-9926-847B928E7984}" destId="{1DBE0FDA-039D-428B-8C3E-A598FC49262F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2869F-0A1E-4DC7-8010-F3EB91DD040C}" type="datetimeFigureOut">
              <a:rPr lang="it-IT" smtClean="0"/>
              <a:t>29/10/2015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657AFC-EC40-442D-A16C-0C00C28FCE5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2784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06667B64-EE67-490A-A913-4F67CE4AAF30}" type="datetime1">
              <a:rPr lang="it-IT" smtClean="0"/>
              <a:t>29/10/2015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21" name="Rettangolo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ttangolo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ttangolo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tangolo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962EB-D1E5-4B7B-BC14-533A6D62D548}" type="datetime1">
              <a:rPr lang="it-IT" smtClean="0"/>
              <a:t>29/10/2015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CD025-F769-4950-BE66-9961816913C0}" type="datetime1">
              <a:rPr lang="it-IT" smtClean="0"/>
              <a:t>29/10/2015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iangolo isosce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28D87-BA98-4046-82B2-85BA81778D08}" type="datetime1">
              <a:rPr lang="it-IT" smtClean="0"/>
              <a:t>29/10/2015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884F627F-D9F8-468E-9196-2C4B28B32168}" type="datetime1">
              <a:rPr lang="it-IT" smtClean="0"/>
              <a:t>29/10/2015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11414-62DD-4507-A415-8CCC85AC4BDE}" type="datetime1">
              <a:rPr lang="it-IT" smtClean="0"/>
              <a:t>29/10/2015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3447B-C818-45D4-8419-4A920CDF4203}" type="datetime1">
              <a:rPr lang="it-IT" smtClean="0"/>
              <a:t>29/10/2015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E321F-7DCA-4F94-B845-5D16717279D4}" type="datetime1">
              <a:rPr lang="it-IT" smtClean="0"/>
              <a:t>29/10/2015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6" name="Triangolo isosce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68285-78BB-4F74-98FE-31C09E663A7F}" type="datetime1">
              <a:rPr lang="it-IT" smtClean="0"/>
              <a:t>29/10/2015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5" name="Connettore 1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iangolo isosce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43399-6EAC-45E9-AC2C-41BBEBA35357}" type="datetime1">
              <a:rPr lang="it-IT" smtClean="0"/>
              <a:t>29/10/2015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angolo isosce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egnaposto contenuto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106D9-1466-4661-BEB9-7CAE65C724A9}" type="datetime1">
              <a:rPr lang="it-IT" smtClean="0"/>
              <a:t>29/10/2015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angolo isosce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6526877-41A9-4465-B8F4-B5D26097D7DA}" type="datetime1">
              <a:rPr lang="it-IT" smtClean="0"/>
              <a:t>29/10/2015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7A41E1B-4F70-4964-A407-84C68BE8251C}" type="slidenum">
              <a:rPr lang="it-IT" smtClean="0"/>
              <a:t>‹N›</a:t>
            </a:fld>
            <a:endParaRPr lang="it-IT"/>
          </a:p>
        </p:txBody>
      </p:sp>
      <p:sp>
        <p:nvSpPr>
          <p:cNvPr id="28" name="Connettore 1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onnettore 1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angolo isosce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it-IT" altLang="it-IT" sz="2200" b="1" dirty="0" smtClean="0">
                <a:solidFill>
                  <a:schemeClr val="accent1">
                    <a:lumMod val="75000"/>
                  </a:schemeClr>
                </a:solidFill>
              </a:rPr>
              <a:t>Immobilizzazioni Immateriali</a:t>
            </a:r>
            <a:endParaRPr lang="it-IT" sz="2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it-IT" dirty="0" smtClean="0"/>
              <a:t>Prof. </a:t>
            </a:r>
            <a:r>
              <a:rPr lang="it-IT"/>
              <a:t>Gaudenzio Albertinazzi</a:t>
            </a:r>
            <a:endParaRPr lang="it-IT" dirty="0"/>
          </a:p>
        </p:txBody>
      </p:sp>
      <p:pic>
        <p:nvPicPr>
          <p:cNvPr id="1026" name="Picture 2" descr="http://www.eco.unipmn.it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62649"/>
            <a:ext cx="3724275" cy="895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1259632" y="836712"/>
            <a:ext cx="6019800" cy="1711325"/>
          </a:xfrm>
          <a:prstGeom prst="rect">
            <a:avLst/>
          </a:prstGeo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anchor="t" anchorCtr="0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altLang="it-IT" b="1" dirty="0" smtClean="0">
                <a:solidFill>
                  <a:srgbClr val="C00000"/>
                </a:solidFill>
              </a:rPr>
              <a:t>Ragioneria - Corso </a:t>
            </a:r>
            <a:r>
              <a:rPr lang="it-IT" altLang="it-IT" b="1" dirty="0" smtClean="0">
                <a:solidFill>
                  <a:srgbClr val="C00000"/>
                </a:solidFill>
              </a:rPr>
              <a:t>C</a:t>
            </a:r>
            <a:endParaRPr lang="it-IT" altLang="it-IT" b="1" dirty="0" smtClean="0">
              <a:solidFill>
                <a:srgbClr val="C00000"/>
              </a:solidFill>
            </a:endParaRPr>
          </a:p>
          <a:p>
            <a:pPr algn="ctr"/>
            <a:r>
              <a:rPr lang="it-IT" altLang="it-IT" b="1" dirty="0" smtClean="0">
                <a:solidFill>
                  <a:srgbClr val="C00000"/>
                </a:solidFill>
              </a:rPr>
              <a:t>a.a. 2015/2016</a:t>
            </a:r>
            <a:endParaRPr lang="it-IT" altLang="it-IT" b="1" dirty="0">
              <a:solidFill>
                <a:srgbClr val="C00000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</a:t>
            </a:fld>
            <a:endParaRPr lang="it-IT"/>
          </a:p>
        </p:txBody>
      </p:sp>
      <p:pic>
        <p:nvPicPr>
          <p:cNvPr id="8" name="Picture 2" descr="http://people.unipmn.it/fragnelli/pict/logo_UP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5952571"/>
            <a:ext cx="1800200" cy="836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1419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Rilevazione iniziale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716578"/>
              </p:ext>
            </p:extLst>
          </p:nvPr>
        </p:nvGraphicFramePr>
        <p:xfrm>
          <a:off x="395536" y="1620168"/>
          <a:ext cx="8352928" cy="231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/>
                <a:gridCol w="1728192"/>
                <a:gridCol w="4680520"/>
              </a:tblGrid>
              <a:tr h="0">
                <a:tc>
                  <a:txBody>
                    <a:bodyPr/>
                    <a:lstStyle/>
                    <a:p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Categoria</a:t>
                      </a:r>
                      <a:r>
                        <a:rPr lang="it-IT" sz="2000" baseline="0" dirty="0" smtClean="0">
                          <a:latin typeface="Calibri" panose="020F0502020204030204" pitchFamily="34" charset="0"/>
                        </a:rPr>
                        <a:t> OIC 24</a:t>
                      </a:r>
                      <a:endParaRPr lang="it-IT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Art. 2424 c.c.</a:t>
                      </a:r>
                      <a:endParaRPr lang="it-IT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Condizione per l’Iscrizione nell’ATTIVO (SP)</a:t>
                      </a:r>
                      <a:endParaRPr lang="it-IT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Altre </a:t>
                      </a:r>
                      <a:r>
                        <a:rPr lang="it-IT" sz="2000" dirty="0" err="1" smtClean="0">
                          <a:latin typeface="Calibri" panose="020F0502020204030204" pitchFamily="34" charset="0"/>
                        </a:rPr>
                        <a:t>immobilizz</a:t>
                      </a:r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. immateriali</a:t>
                      </a:r>
                      <a:endParaRPr lang="it-IT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7) Altre</a:t>
                      </a:r>
                      <a:endParaRPr lang="it-IT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Char char="-"/>
                      </a:pPr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 Costi software;</a:t>
                      </a:r>
                    </a:p>
                    <a:p>
                      <a:pPr marL="0" indent="0">
                        <a:buFontTx/>
                        <a:buChar char="-"/>
                      </a:pPr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 Costi per migliorie e spese incrementative su beni di terzi;</a:t>
                      </a:r>
                    </a:p>
                    <a:p>
                      <a:pPr marL="0" indent="0">
                        <a:buFontTx/>
                        <a:buChar char="-"/>
                      </a:pPr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 Costi per il trasferimento e per il riposizionamento di cespiti;</a:t>
                      </a:r>
                    </a:p>
                    <a:p>
                      <a:pPr marL="0" indent="0">
                        <a:buFontTx/>
                        <a:buChar char="-"/>
                      </a:pPr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 Ecc.</a:t>
                      </a:r>
                      <a:endParaRPr lang="it-IT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3863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Rilevazione successiva – Ammortamento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L’articolo 2426,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n. 2), c.c., prevede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che il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«</a:t>
            </a:r>
            <a:r>
              <a:rPr lang="it-IT" sz="20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costo </a:t>
            </a:r>
            <a:r>
              <a:rPr lang="it-IT" sz="20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delle immobilizzazioni, materiali </a:t>
            </a:r>
            <a:r>
              <a:rPr lang="it-IT" sz="20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 immateriali</a:t>
            </a:r>
            <a:r>
              <a:rPr lang="it-IT" sz="20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, la cui utilizzazione è limitata nel tempo deve essere </a:t>
            </a:r>
            <a:r>
              <a:rPr lang="it-IT" sz="20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sistematicamente </a:t>
            </a:r>
            <a:r>
              <a:rPr lang="it-IT" sz="2000" b="1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ammortizzato </a:t>
            </a:r>
            <a:r>
              <a:rPr lang="it-IT" sz="20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 </a:t>
            </a:r>
            <a:r>
              <a:rPr lang="it-IT" sz="20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ogni esercizio in relazione con la loro residua possibilità di </a:t>
            </a:r>
            <a:r>
              <a:rPr lang="it-IT" sz="20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utilizzazione»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0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OIC 24</a:t>
            </a:r>
          </a:p>
          <a:p>
            <a:pPr marL="0" indent="0" algn="just">
              <a:buNone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«</a:t>
            </a:r>
            <a:r>
              <a:rPr lang="it-IT" sz="20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valore delle immobilizzazioni immateriali è rettificato dagli ammortamenti. </a:t>
            </a:r>
            <a:r>
              <a:rPr lang="it-IT" sz="20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Le immobilizzazioni </a:t>
            </a:r>
            <a:r>
              <a:rPr lang="it-IT" sz="20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immateriali sono ammortizzate sistematicamente e la quota di </a:t>
            </a:r>
            <a:r>
              <a:rPr lang="it-IT" sz="20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ammortamento imputata </a:t>
            </a:r>
            <a:r>
              <a:rPr lang="it-IT" sz="20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 ciascun esercizio si riferisce alla ripartizione del costo sostenuto sull’intera durata </a:t>
            </a:r>
            <a:r>
              <a:rPr lang="it-IT" sz="20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utilizzazione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».</a:t>
            </a:r>
          </a:p>
          <a:p>
            <a:pPr marL="0" indent="0" algn="just">
              <a:buNone/>
            </a:pPr>
            <a:endParaRPr 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Rectangle 22"/>
          <p:cNvSpPr>
            <a:spLocks noChangeArrowheads="1"/>
          </p:cNvSpPr>
          <p:nvPr/>
        </p:nvSpPr>
        <p:spPr bwMode="auto">
          <a:xfrm>
            <a:off x="539552" y="4941168"/>
            <a:ext cx="8136904" cy="1200329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it-IT" altLang="it-IT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CONTO ECONOMICO</a:t>
            </a:r>
          </a:p>
          <a:p>
            <a:pPr algn="just"/>
            <a:r>
              <a:rPr lang="it-IT" altLang="it-IT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B) Costi della produzione</a:t>
            </a:r>
          </a:p>
          <a:p>
            <a:pPr algn="just"/>
            <a:r>
              <a:rPr lang="it-IT" altLang="it-IT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[…]</a:t>
            </a:r>
          </a:p>
          <a:p>
            <a:pPr algn="just"/>
            <a:r>
              <a:rPr lang="it-IT" altLang="it-IT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10) a) Ammortamento delle immobilizzazioni  immateriali</a:t>
            </a:r>
            <a:endParaRPr lang="it-IT" altLang="it-IT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410490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Rilevazione successiva – Ammortamento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valore residuo di un </a:t>
            </a:r>
            <a:r>
              <a:rPr lang="it-IT" sz="2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bene immateriale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si presume pari a </a:t>
            </a:r>
            <a:r>
              <a:rPr lang="it-IT" sz="2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zero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, a meno che:</a:t>
            </a:r>
          </a:p>
          <a:p>
            <a:pPr marL="0" indent="0" algn="just">
              <a:buNone/>
            </a:pP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a) vi sia un </a:t>
            </a:r>
            <a:r>
              <a:rPr lang="it-IT" sz="2200" dirty="0">
                <a:solidFill>
                  <a:srgbClr val="C00000"/>
                </a:solidFill>
                <a:latin typeface="Calibri" panose="020F0502020204030204" pitchFamily="34" charset="0"/>
              </a:rPr>
              <a:t>impegno da parte di terzi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ad acquistare il bene immateriale alla fine della sua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vita utile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; o</a:t>
            </a:r>
          </a:p>
          <a:p>
            <a:pPr marL="0" indent="0" algn="just">
              <a:buNone/>
            </a:pP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b) sia dimostrabile l’</a:t>
            </a:r>
            <a:r>
              <a:rPr lang="it-IT" sz="2200" dirty="0">
                <a:solidFill>
                  <a:srgbClr val="C00000"/>
                </a:solidFill>
                <a:latin typeface="Calibri" panose="020F0502020204030204" pitchFamily="34" charset="0"/>
              </a:rPr>
              <a:t>esistenza di un mercato del bene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dal quale trarre un valore oggettivo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che permetta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effettuare una stima attendibile del valore realizzabile dalla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alienazione dell’attività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immateriale al termine della vita utile e:</a:t>
            </a:r>
          </a:p>
          <a:p>
            <a:pPr marL="268288" indent="0" algn="just">
              <a:buNone/>
            </a:pP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i. il valore residuo può essere determinato facendo riferimento a tale mercato; e</a:t>
            </a:r>
          </a:p>
          <a:p>
            <a:pPr marL="268288" indent="0" algn="just">
              <a:buNone/>
            </a:pP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ii. è probabile che tale mercato esisterà alla fine della vita utile dell’attività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valore residuo di un </a:t>
            </a:r>
            <a:r>
              <a:rPr lang="it-IT" sz="2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onere pluriennale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è </a:t>
            </a:r>
            <a:r>
              <a:rPr lang="it-IT" sz="2200" dirty="0">
                <a:solidFill>
                  <a:srgbClr val="C00000"/>
                </a:solidFill>
                <a:latin typeface="Calibri" panose="020F0502020204030204" pitchFamily="34" charset="0"/>
              </a:rPr>
              <a:t>sempre pari a </a:t>
            </a:r>
            <a:r>
              <a:rPr lang="it-IT" sz="22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zero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027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Rilevazione successiva – Ammortamento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2" name="Segnaposto contenuto 1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894258922"/>
              </p:ext>
            </p:extLst>
          </p:nvPr>
        </p:nvGraphicFramePr>
        <p:xfrm>
          <a:off x="899592" y="1700808"/>
          <a:ext cx="7416824" cy="3870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2408"/>
                <a:gridCol w="3744416"/>
              </a:tblGrid>
              <a:tr h="324232"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Posta di bilancio</a:t>
                      </a:r>
                      <a:endParaRPr lang="it-IT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Ammortamento</a:t>
                      </a:r>
                      <a:endParaRPr lang="it-IT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Costi di impianto e ampliamento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non superiore a 5 anni</a:t>
                      </a:r>
                      <a:endParaRPr lang="it-IT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2000" dirty="0" smtClean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</a:rPr>
                        <a:t>Costi di sviluppo</a:t>
                      </a:r>
                      <a:endParaRPr lang="it-IT" sz="2000" dirty="0">
                        <a:solidFill>
                          <a:srgbClr val="C00000"/>
                        </a:solidFill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000" baseline="0" dirty="0" smtClean="0">
                          <a:latin typeface="Calibri" panose="020F0502020204030204" pitchFamily="34" charset="0"/>
                        </a:rPr>
                        <a:t>non superiore a 5 anni</a:t>
                      </a:r>
                      <a:endParaRPr lang="it-IT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Brevetti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durata</a:t>
                      </a:r>
                      <a:r>
                        <a:rPr lang="it-IT" sz="2000" baseline="0" dirty="0" smtClean="0">
                          <a:latin typeface="Calibri" panose="020F0502020204030204" pitchFamily="34" charset="0"/>
                        </a:rPr>
                        <a:t> legale (o periodo inferiore)</a:t>
                      </a:r>
                      <a:endParaRPr lang="it-IT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Dir.</a:t>
                      </a:r>
                      <a:r>
                        <a:rPr lang="it-IT" sz="2000" baseline="0" dirty="0" smtClean="0">
                          <a:latin typeface="Calibri" panose="020F0502020204030204" pitchFamily="34" charset="0"/>
                        </a:rPr>
                        <a:t> di utilizzazione delle opere di ingegno</a:t>
                      </a:r>
                      <a:endParaRPr lang="it-IT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residua possibilità di utilizzazione</a:t>
                      </a:r>
                      <a:endParaRPr lang="it-IT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Concessioni</a:t>
                      </a:r>
                      <a:r>
                        <a:rPr lang="it-IT" sz="2000" baseline="0" dirty="0" smtClean="0">
                          <a:latin typeface="Calibri" panose="020F0502020204030204" pitchFamily="34" charset="0"/>
                        </a:rPr>
                        <a:t> e licenze</a:t>
                      </a:r>
                      <a:endParaRPr lang="it-IT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residua possibilità di utilizzazione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Marchio</a:t>
                      </a:r>
                      <a:endParaRPr lang="it-IT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non</a:t>
                      </a:r>
                      <a:r>
                        <a:rPr lang="it-IT" sz="2000" baseline="0" dirty="0" smtClean="0">
                          <a:latin typeface="Calibri" panose="020F0502020204030204" pitchFamily="34" charset="0"/>
                        </a:rPr>
                        <a:t> superiore a 20 anni</a:t>
                      </a:r>
                      <a:endParaRPr lang="it-IT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Avviamento</a:t>
                      </a:r>
                      <a:endParaRPr lang="it-IT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000" baseline="0" dirty="0" smtClean="0">
                          <a:latin typeface="Calibri" panose="020F0502020204030204" pitchFamily="34" charset="0"/>
                        </a:rPr>
                        <a:t>5 anni (</a:t>
                      </a:r>
                      <a:r>
                        <a:rPr lang="it-IT" sz="2000" baseline="0" dirty="0" smtClean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</a:rPr>
                        <a:t>massimo 10 anni</a:t>
                      </a:r>
                      <a:r>
                        <a:rPr lang="it-IT" sz="2000" baseline="0" dirty="0" smtClean="0">
                          <a:latin typeface="Calibri" panose="020F0502020204030204" pitchFamily="34" charset="0"/>
                        </a:rPr>
                        <a:t>)</a:t>
                      </a:r>
                      <a:endParaRPr lang="it-IT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Immobilizzazioni in corso </a:t>
                      </a:r>
                      <a:endParaRPr lang="it-IT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NON</a:t>
                      </a:r>
                      <a:r>
                        <a:rPr lang="it-IT" sz="2000" baseline="0" dirty="0" smtClean="0">
                          <a:latin typeface="Calibri" panose="020F0502020204030204" pitchFamily="34" charset="0"/>
                        </a:rPr>
                        <a:t> SI AMMORTIZZANO</a:t>
                      </a:r>
                      <a:endParaRPr lang="it-IT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13</a:t>
            </a:fld>
            <a:endParaRPr lang="it-IT"/>
          </a:p>
        </p:txBody>
      </p:sp>
      <p:sp>
        <p:nvSpPr>
          <p:cNvPr id="4" name="CasellaDiTesto 3"/>
          <p:cNvSpPr txBox="1"/>
          <p:nvPr/>
        </p:nvSpPr>
        <p:spPr>
          <a:xfrm>
            <a:off x="583010" y="6002124"/>
            <a:ext cx="83094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400" dirty="0">
                <a:solidFill>
                  <a:srgbClr val="C00000"/>
                </a:solidFill>
                <a:latin typeface="Calibri" panose="020F0502020204030204" pitchFamily="34" charset="0"/>
              </a:rPr>
              <a:t>I</a:t>
            </a:r>
            <a:r>
              <a:rPr lang="it-IT" sz="14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n </a:t>
            </a:r>
            <a:r>
              <a:rPr lang="it-IT" sz="1400" dirty="0">
                <a:solidFill>
                  <a:srgbClr val="C00000"/>
                </a:solidFill>
                <a:latin typeface="Calibri" panose="020F0502020204030204" pitchFamily="34" charset="0"/>
              </a:rPr>
              <a:t>vigore </a:t>
            </a:r>
            <a:r>
              <a:rPr lang="it-IT" sz="14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dal 01.01.2016. Si applica </a:t>
            </a:r>
            <a:r>
              <a:rPr lang="it-IT" sz="1400" dirty="0">
                <a:solidFill>
                  <a:srgbClr val="C00000"/>
                </a:solidFill>
                <a:latin typeface="Calibri" panose="020F0502020204030204" pitchFamily="34" charset="0"/>
              </a:rPr>
              <a:t>ai bilanci relativi agli esercizi finanziari aventi inizio a partire da quella data</a:t>
            </a:r>
          </a:p>
          <a:p>
            <a:pPr algn="just"/>
            <a:endParaRPr lang="it-IT" sz="14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6934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Rilevazione successiva – Svalutazione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000" b="1" dirty="0">
                <a:solidFill>
                  <a:srgbClr val="0070C0"/>
                </a:solidFill>
                <a:latin typeface="Calibri" panose="020F0502020204030204" pitchFamily="34" charset="0"/>
              </a:rPr>
              <a:t>Art. 2426, c.c.:</a:t>
            </a:r>
          </a:p>
          <a:p>
            <a:pPr marL="0" indent="0" algn="just">
              <a:buNone/>
            </a:pPr>
            <a:r>
              <a:rPr lang="it-IT" sz="20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*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«</a:t>
            </a:r>
            <a:r>
              <a:rPr lang="it-IT" sz="20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3</a:t>
            </a:r>
            <a:r>
              <a:rPr lang="it-IT" sz="20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) l'immobilizzazione che, alla data della chiusura dell'esercizio, risulti durevolmente di valore inferiore a quello determinato secondo i numeri 1) e 2) deve essere iscritta a tale minore </a:t>
            </a:r>
            <a:r>
              <a:rPr lang="it-IT" sz="20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valore. </a:t>
            </a:r>
            <a:r>
              <a:rPr lang="it-IT" sz="2000" i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Il minor valore </a:t>
            </a:r>
            <a:r>
              <a:rPr lang="it-IT" sz="20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non </a:t>
            </a:r>
            <a:r>
              <a:rPr lang="it-IT" sz="20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può essere mantenuto nei successivi bilanci se sono venuti meno i motivi della rettifica effettuata, </a:t>
            </a:r>
            <a:r>
              <a:rPr lang="it-IT" sz="2000" i="1" dirty="0">
                <a:solidFill>
                  <a:srgbClr val="C00000"/>
                </a:solidFill>
                <a:latin typeface="Calibri" panose="020F0502020204030204" pitchFamily="34" charset="0"/>
              </a:rPr>
              <a:t>questa disposizione non si applica a rettifiche di valore relative </a:t>
            </a:r>
            <a:r>
              <a:rPr lang="it-IT" sz="2000" i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all'avviamento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»</a:t>
            </a:r>
          </a:p>
          <a:p>
            <a:pPr marL="0" indent="0" algn="just">
              <a:buNone/>
            </a:pPr>
            <a:r>
              <a:rPr lang="it-IT" sz="2000" b="1" dirty="0">
                <a:solidFill>
                  <a:srgbClr val="0070C0"/>
                </a:solidFill>
                <a:latin typeface="Calibri" panose="020F0502020204030204" pitchFamily="34" charset="0"/>
              </a:rPr>
              <a:t>OIC </a:t>
            </a:r>
            <a:r>
              <a:rPr lang="it-IT" sz="2000" b="1" dirty="0" smtClean="0">
                <a:solidFill>
                  <a:srgbClr val="0070C0"/>
                </a:solidFill>
                <a:latin typeface="Calibri" panose="020F0502020204030204" pitchFamily="34" charset="0"/>
              </a:rPr>
              <a:t>9 </a:t>
            </a:r>
          </a:p>
          <a:p>
            <a:pPr marL="0" indent="0" algn="just">
              <a:buNone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Se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valore recuperabile di un’immobilizzazione è inferiore al suo valore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contabile l’immobilizzazione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si rileva a tale minor valore. La differenza è imputata nel conto economico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come perdita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durevole di valore</a:t>
            </a:r>
          </a:p>
        </p:txBody>
      </p:sp>
      <p:sp>
        <p:nvSpPr>
          <p:cNvPr id="4" name="Rettangolo 3"/>
          <p:cNvSpPr/>
          <p:nvPr/>
        </p:nvSpPr>
        <p:spPr>
          <a:xfrm>
            <a:off x="755576" y="4941168"/>
            <a:ext cx="1512168" cy="760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>
                <a:latin typeface="Calibri" panose="020F0502020204030204" pitchFamily="34" charset="0"/>
              </a:rPr>
              <a:t>Valore </a:t>
            </a:r>
            <a:r>
              <a:rPr lang="it-IT" sz="2000" b="1" dirty="0" smtClean="0">
                <a:latin typeface="Calibri" panose="020F0502020204030204" pitchFamily="34" charset="0"/>
              </a:rPr>
              <a:t>recuperabile </a:t>
            </a:r>
            <a:endParaRPr lang="it-IT" sz="2000" b="1" dirty="0">
              <a:latin typeface="Calibri" panose="020F0502020204030204" pitchFamily="34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3275856" y="4941168"/>
            <a:ext cx="1477767" cy="760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>
                <a:latin typeface="Calibri" panose="020F0502020204030204" pitchFamily="34" charset="0"/>
              </a:rPr>
              <a:t>Valore </a:t>
            </a:r>
            <a:r>
              <a:rPr lang="it-IT" sz="2000" b="1" dirty="0" smtClean="0">
                <a:latin typeface="Calibri" panose="020F0502020204030204" pitchFamily="34" charset="0"/>
              </a:rPr>
              <a:t>contabile</a:t>
            </a:r>
            <a:endParaRPr lang="it-IT" sz="2000" b="1" dirty="0">
              <a:latin typeface="Calibri" panose="020F0502020204030204" pitchFamily="34" charset="0"/>
            </a:endParaRPr>
          </a:p>
        </p:txBody>
      </p:sp>
      <p:sp>
        <p:nvSpPr>
          <p:cNvPr id="6" name="Mezza cornice 5"/>
          <p:cNvSpPr/>
          <p:nvPr/>
        </p:nvSpPr>
        <p:spPr>
          <a:xfrm rot="18973191">
            <a:off x="2639639" y="5045973"/>
            <a:ext cx="479122" cy="438463"/>
          </a:xfrm>
          <a:prstGeom prst="halfFrame">
            <a:avLst>
              <a:gd name="adj1" fmla="val 23705"/>
              <a:gd name="adj2" fmla="val 208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000">
              <a:solidFill>
                <a:schemeClr val="tx1"/>
              </a:solidFill>
            </a:endParaRPr>
          </a:p>
        </p:txBody>
      </p:sp>
      <p:sp>
        <p:nvSpPr>
          <p:cNvPr id="2" name="Freccia a destra con strisce 1"/>
          <p:cNvSpPr/>
          <p:nvPr/>
        </p:nvSpPr>
        <p:spPr>
          <a:xfrm>
            <a:off x="5076056" y="4869160"/>
            <a:ext cx="1512168" cy="864096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latin typeface="Calibri" panose="020F0502020204030204" pitchFamily="34" charset="0"/>
              </a:rPr>
              <a:t>PERDITA</a:t>
            </a:r>
          </a:p>
        </p:txBody>
      </p:sp>
      <p:sp>
        <p:nvSpPr>
          <p:cNvPr id="7" name="Ovale 6"/>
          <p:cNvSpPr/>
          <p:nvPr/>
        </p:nvSpPr>
        <p:spPr>
          <a:xfrm>
            <a:off x="6804248" y="4725144"/>
            <a:ext cx="1599084" cy="112685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C.E.</a:t>
            </a:r>
          </a:p>
          <a:p>
            <a:pPr algn="ctr"/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B)10) c)</a:t>
            </a:r>
            <a:endParaRPr lang="it-IT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Segnaposto numero diapositiva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14</a:t>
            </a:fld>
            <a:endParaRPr lang="it-IT"/>
          </a:p>
        </p:txBody>
      </p:sp>
      <p:sp>
        <p:nvSpPr>
          <p:cNvPr id="10" name="CasellaDiTesto 9"/>
          <p:cNvSpPr txBox="1"/>
          <p:nvPr/>
        </p:nvSpPr>
        <p:spPr>
          <a:xfrm>
            <a:off x="1187624" y="6362164"/>
            <a:ext cx="7704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14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*La </a:t>
            </a:r>
            <a:r>
              <a:rPr lang="it-IT" sz="1400" dirty="0">
                <a:solidFill>
                  <a:srgbClr val="C00000"/>
                </a:solidFill>
                <a:latin typeface="Calibri" panose="020F0502020204030204" pitchFamily="34" charset="0"/>
              </a:rPr>
              <a:t>disposizione entra in vigore il 01.01.2016 e si applica ai bilanci relativi agli esercizi finanziari aventi inizio a partire da quella </a:t>
            </a:r>
            <a:r>
              <a:rPr lang="it-IT" sz="14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data</a:t>
            </a:r>
            <a:endParaRPr lang="it-IT" sz="1400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7067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Rilevazione successiva – Rivalutazione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2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OIC 24 </a:t>
            </a:r>
          </a:p>
          <a:p>
            <a:pPr marL="0" indent="0" algn="just">
              <a:buNone/>
            </a:pP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Le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immobilizzazioni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immateriali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possono essere rivalutate solo nei casi in cui leggi speciali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lo richiedano </a:t>
            </a:r>
            <a:r>
              <a:rPr lang="it-IT" sz="22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 lo </a:t>
            </a:r>
            <a:r>
              <a:rPr lang="it-IT" sz="22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permettano.</a:t>
            </a:r>
          </a:p>
          <a:p>
            <a:pPr marL="0" indent="0" algn="just">
              <a:buNone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3859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Immobilizzazioni Immateriali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Segnaposto contenuto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Definizione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Classificazione in bilancio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normativa civilistica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Rilevazione iniziale</a:t>
            </a:r>
          </a:p>
          <a:p>
            <a:pPr marL="268288" indent="-268288">
              <a:buFont typeface="Wingdings" panose="05000000000000000000" pitchFamily="2" charset="2"/>
              <a:buChar char="v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Rilevazione successiva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3055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Definizione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91264" cy="530614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sz="20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OIC 24</a:t>
            </a:r>
          </a:p>
          <a:p>
            <a:pPr marL="0" indent="0" algn="just">
              <a:buNone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Le immobilizzazioni immateriali sono normalmente caratterizzate dalla </a:t>
            </a:r>
            <a:r>
              <a:rPr 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mancanza di </a:t>
            </a:r>
            <a:r>
              <a:rPr lang="it-IT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tangibilità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 Esse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sono costituite da costi che non esauriscono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loro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utilità in un solo periodo, ma manifestano i benefici economici lungo un arco temporale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più </a:t>
            </a: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esercizi. </a:t>
            </a:r>
            <a:endParaRPr 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Sono costituite da:</a:t>
            </a: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r>
              <a:rPr lang="it-IT" sz="20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ONERI PLURIENNALI</a:t>
            </a:r>
          </a:p>
          <a:p>
            <a:pPr algn="just"/>
            <a:r>
              <a:rPr lang="it-IT" sz="20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BENI IMMATERIALI</a:t>
            </a:r>
          </a:p>
          <a:p>
            <a:pPr algn="just"/>
            <a:r>
              <a:rPr lang="it-IT" sz="20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AVVIAMENTO</a:t>
            </a:r>
          </a:p>
          <a:p>
            <a:pPr algn="just"/>
            <a:r>
              <a:rPr lang="it-IT" sz="20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IMMOBILIZZAZIONI IMMATERIALI IN CORSO E ACCONTI.</a:t>
            </a:r>
          </a:p>
          <a:p>
            <a:pPr algn="just"/>
            <a:endParaRPr lang="it-IT" sz="20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4789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Definizione - Immobilizzazioni </a:t>
            </a:r>
            <a:r>
              <a:rPr lang="it-IT" alt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immateriali capitalizzabili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2" name="Segnaposto contenuto 1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668606641"/>
              </p:ext>
            </p:extLst>
          </p:nvPr>
        </p:nvGraphicFramePr>
        <p:xfrm>
          <a:off x="457200" y="1219200"/>
          <a:ext cx="8291513" cy="5305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37328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Classificazione di bilancio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Rectangle 22"/>
          <p:cNvSpPr>
            <a:spLocks noChangeArrowheads="1"/>
          </p:cNvSpPr>
          <p:nvPr/>
        </p:nvSpPr>
        <p:spPr bwMode="auto">
          <a:xfrm>
            <a:off x="683568" y="1340768"/>
            <a:ext cx="7992888" cy="4154984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ATTIVO – STATO PATRIMONIALE	</a:t>
            </a:r>
            <a:r>
              <a:rPr lang="it-IT" altLang="it-IT" sz="24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dal 01.01.2016</a:t>
            </a:r>
          </a:p>
          <a:p>
            <a:pPr algn="l"/>
            <a:r>
              <a:rPr lang="it-IT" alt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B) Immobilizzazioni </a:t>
            </a:r>
          </a:p>
          <a:p>
            <a:pPr algn="l"/>
            <a:r>
              <a:rPr lang="it-IT" alt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I. Immateriali</a:t>
            </a:r>
          </a:p>
          <a:p>
            <a:r>
              <a:rPr lang="it-IT" alt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1) costi di impianto e di ampliamento;</a:t>
            </a:r>
          </a:p>
          <a:p>
            <a:r>
              <a:rPr lang="it-IT" altLang="it-IT" sz="2400" dirty="0">
                <a:solidFill>
                  <a:srgbClr val="C00000"/>
                </a:solidFill>
                <a:latin typeface="Calibri" panose="020F0502020204030204" pitchFamily="34" charset="0"/>
              </a:rPr>
              <a:t>2) costi </a:t>
            </a:r>
            <a:r>
              <a:rPr lang="it-IT" altLang="it-IT" sz="2400" dirty="0" smtClean="0">
                <a:solidFill>
                  <a:srgbClr val="C00000"/>
                </a:solidFill>
                <a:latin typeface="Calibri" panose="020F0502020204030204" pitchFamily="34" charset="0"/>
              </a:rPr>
              <a:t>di sviluppo</a:t>
            </a:r>
            <a:r>
              <a:rPr lang="it-IT" alt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;</a:t>
            </a:r>
            <a:endParaRPr lang="it-IT" alt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r>
              <a:rPr lang="it-IT" alt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3) diritti di brevetto industriale e diritti di utilizzazione delle opere dell'ingegno;</a:t>
            </a:r>
          </a:p>
          <a:p>
            <a:r>
              <a:rPr lang="it-IT" alt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4) concessioni, licenze, marchi e diritti simili;</a:t>
            </a:r>
          </a:p>
          <a:p>
            <a:r>
              <a:rPr lang="it-IT" alt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5) avviamento;</a:t>
            </a:r>
          </a:p>
          <a:p>
            <a:r>
              <a:rPr lang="it-IT" alt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6) immobilizzazioni in corso e acconti.</a:t>
            </a:r>
          </a:p>
          <a:p>
            <a:r>
              <a:rPr lang="it-IT" alt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7) </a:t>
            </a:r>
            <a:r>
              <a:rPr lang="it-IT" alt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altre.</a:t>
            </a: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8866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normativa civilistica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L’articolo 2426,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c.c</a:t>
            </a:r>
            <a:r>
              <a:rPr lang="it-IT" sz="20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</a:t>
            </a:r>
            <a:r>
              <a:rPr lang="it-IT" sz="2000" i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*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prevede che:</a:t>
            </a:r>
          </a:p>
          <a:p>
            <a:pPr marL="0" indent="0" algn="just">
              <a:buNone/>
            </a:pP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«</a:t>
            </a:r>
            <a:r>
              <a:rPr lang="it-IT" sz="20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1) </a:t>
            </a:r>
            <a:r>
              <a:rPr lang="it-IT" sz="20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le immobilizzazioni sono iscritte al </a:t>
            </a:r>
            <a:r>
              <a:rPr lang="it-IT" sz="2000" b="1" i="1" dirty="0">
                <a:solidFill>
                  <a:srgbClr val="0070C0"/>
                </a:solidFill>
                <a:latin typeface="Calibri" panose="020F0502020204030204" pitchFamily="34" charset="0"/>
              </a:rPr>
              <a:t>costo di acquisto </a:t>
            </a:r>
            <a:r>
              <a:rPr lang="it-IT" sz="2000" i="1" dirty="0">
                <a:solidFill>
                  <a:srgbClr val="0070C0"/>
                </a:solidFill>
                <a:latin typeface="Calibri" panose="020F0502020204030204" pitchFamily="34" charset="0"/>
              </a:rPr>
              <a:t>o </a:t>
            </a:r>
            <a:r>
              <a:rPr lang="it-IT" sz="2000" b="1" i="1" dirty="0">
                <a:solidFill>
                  <a:srgbClr val="0070C0"/>
                </a:solidFill>
                <a:latin typeface="Calibri" panose="020F0502020204030204" pitchFamily="34" charset="0"/>
              </a:rPr>
              <a:t>di produzione</a:t>
            </a:r>
            <a:r>
              <a:rPr lang="it-IT" sz="20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 Nel costo di acquisto si computano anche i costi accessori. Il costo di produzione comprende tutti i costi direttamente imputabili al </a:t>
            </a:r>
            <a:r>
              <a:rPr lang="it-IT" sz="20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prodotto […];</a:t>
            </a:r>
            <a:endParaRPr lang="it-IT" sz="2000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20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2) il costo delle immobilizzazioni, materiali e immateriali, la cui utilizzazione è limitata nel tempo deve essere sistematicamente </a:t>
            </a:r>
            <a:r>
              <a:rPr lang="it-IT" sz="2000" b="1" i="1" dirty="0">
                <a:solidFill>
                  <a:srgbClr val="0070C0"/>
                </a:solidFill>
                <a:latin typeface="Calibri" panose="020F0502020204030204" pitchFamily="34" charset="0"/>
              </a:rPr>
              <a:t>ammortizzato</a:t>
            </a:r>
            <a:r>
              <a:rPr lang="it-IT" sz="20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in ogni esercizio in relazione con la loro residua possibilità di </a:t>
            </a:r>
            <a:r>
              <a:rPr lang="it-IT" sz="20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utilizzazione</a:t>
            </a:r>
            <a:r>
              <a:rPr lang="it-IT" sz="20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it-IT" sz="20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[…];</a:t>
            </a:r>
          </a:p>
          <a:p>
            <a:pPr marL="0" indent="0" algn="just">
              <a:buNone/>
            </a:pPr>
            <a:r>
              <a:rPr lang="it-IT" sz="20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3</a:t>
            </a:r>
            <a:r>
              <a:rPr lang="it-IT" sz="20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) l'immobilizzazione che, alla data della chiusura dell'esercizio, risulti </a:t>
            </a:r>
            <a:r>
              <a:rPr lang="it-IT" sz="2000" b="1" i="1" dirty="0">
                <a:solidFill>
                  <a:srgbClr val="0070C0"/>
                </a:solidFill>
                <a:latin typeface="Calibri" panose="020F0502020204030204" pitchFamily="34" charset="0"/>
              </a:rPr>
              <a:t>durevolmente di valore inferiore </a:t>
            </a:r>
            <a:r>
              <a:rPr lang="it-IT" sz="20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 quello determinato secondo i numeri 1) e 2) deve essere iscritta a tale minore </a:t>
            </a:r>
            <a:r>
              <a:rPr lang="it-IT" sz="20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valore. </a:t>
            </a:r>
            <a:r>
              <a:rPr lang="it-IT" sz="2000" i="1" u="sng" dirty="0" smtClean="0">
                <a:solidFill>
                  <a:srgbClr val="C00000"/>
                </a:solidFill>
                <a:latin typeface="Calibri" panose="020F0502020204030204" pitchFamily="34" charset="0"/>
              </a:rPr>
              <a:t>Il minor valore </a:t>
            </a:r>
            <a:r>
              <a:rPr lang="it-IT" sz="20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non </a:t>
            </a:r>
            <a:r>
              <a:rPr lang="it-IT" sz="20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può essere mantenuto nei successivi bilanci se sono venuti meno i motivi della rettifica </a:t>
            </a:r>
            <a:r>
              <a:rPr lang="it-IT" sz="20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effettuata; </a:t>
            </a:r>
            <a:r>
              <a:rPr lang="it-IT" sz="2000" i="1" u="sng" dirty="0" smtClean="0">
                <a:solidFill>
                  <a:srgbClr val="C00000"/>
                </a:solidFill>
                <a:latin typeface="Calibri" panose="020F0502020204030204" pitchFamily="34" charset="0"/>
              </a:rPr>
              <a:t>questa disposizione non si applica a rettifiche di valore relative all’avviamento</a:t>
            </a:r>
            <a:r>
              <a:rPr lang="it-IT" sz="20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».</a:t>
            </a:r>
          </a:p>
          <a:p>
            <a:pPr marL="0" indent="0" algn="just">
              <a:buNone/>
            </a:pPr>
            <a:endParaRPr lang="it-IT" sz="2000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1400" dirty="0">
                <a:solidFill>
                  <a:srgbClr val="C00000"/>
                </a:solidFill>
                <a:latin typeface="Calibri" panose="020F0502020204030204" pitchFamily="34" charset="0"/>
              </a:rPr>
              <a:t>* La disposizione entra in vigore il 01.01.2016 e si applica ai bilanci relativi agli esercizi finanziari aventi inizio a partire da quella data</a:t>
            </a:r>
            <a:endParaRPr lang="it-IT" sz="1400" dirty="0" smtClean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1448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La normativa civilistica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it-IT" sz="19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L’articolo 2426, </a:t>
            </a:r>
            <a:r>
              <a:rPr lang="it-IT" sz="19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c.c.</a:t>
            </a:r>
            <a:r>
              <a:rPr lang="it-IT" sz="1900" i="1" dirty="0">
                <a:solidFill>
                  <a:srgbClr val="C00000"/>
                </a:solidFill>
                <a:latin typeface="Calibri" panose="020F0502020204030204" pitchFamily="34" charset="0"/>
              </a:rPr>
              <a:t> *</a:t>
            </a:r>
            <a:r>
              <a:rPr lang="it-IT" sz="19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prevede che:</a:t>
            </a:r>
          </a:p>
          <a:p>
            <a:pPr marL="0" indent="0" algn="just">
              <a:buNone/>
            </a:pPr>
            <a:r>
              <a:rPr lang="it-IT" sz="19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«</a:t>
            </a:r>
            <a:r>
              <a:rPr lang="it-IT" sz="19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5) </a:t>
            </a:r>
            <a:r>
              <a:rPr lang="it-IT" sz="19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 </a:t>
            </a:r>
            <a:r>
              <a:rPr lang="it-IT" sz="1900" i="1" dirty="0">
                <a:solidFill>
                  <a:srgbClr val="0070C0"/>
                </a:solidFill>
                <a:latin typeface="Calibri" panose="020F0502020204030204" pitchFamily="34" charset="0"/>
              </a:rPr>
              <a:t>costi di impianto e di ampliamento </a:t>
            </a:r>
            <a:r>
              <a:rPr lang="it-IT" sz="19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 i </a:t>
            </a:r>
            <a:r>
              <a:rPr lang="it-IT" sz="1900" i="1" dirty="0">
                <a:solidFill>
                  <a:srgbClr val="0070C0"/>
                </a:solidFill>
                <a:latin typeface="Calibri" panose="020F0502020204030204" pitchFamily="34" charset="0"/>
              </a:rPr>
              <a:t>costi di sviluppo </a:t>
            </a:r>
            <a:r>
              <a:rPr lang="it-IT" sz="19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aventi </a:t>
            </a:r>
            <a:r>
              <a:rPr lang="it-IT" sz="19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utilità </a:t>
            </a:r>
            <a:r>
              <a:rPr lang="it-IT" sz="19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pluriennale possono essere iscritti nell'attivo con il consenso, ove esistente, del collegio sindacale. I costi di impianto e ampliamento devono essere ammortizzati entro un periodo non superiore a cinque anni. I costi di sviluppo sono ammortizzati secondo la loro vita utile; nei casi eccezionali in cui non </a:t>
            </a:r>
            <a:r>
              <a:rPr lang="it-IT" sz="1900" i="1" dirty="0" err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e'</a:t>
            </a:r>
            <a:r>
              <a:rPr lang="it-IT" sz="19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possibile stimarne attendibilmente la vita utile, sono ammortizzati entro un periodo non superiore a cinque anni. </a:t>
            </a:r>
            <a:r>
              <a:rPr lang="it-IT" sz="1900" i="1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Fino a che l'ammortamento dei costi di impianto e ampliamento e di sviluppo non </a:t>
            </a:r>
            <a:r>
              <a:rPr lang="it-IT" sz="1900" i="1" u="sng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è </a:t>
            </a:r>
            <a:r>
              <a:rPr lang="it-IT" sz="1900" i="1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completato possono essere distribuiti dividendi solo se residuano riserve disponibili sufficienti a coprire l'ammontare dei costi non ammortizzati</a:t>
            </a:r>
            <a:r>
              <a:rPr lang="it-IT" sz="19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;</a:t>
            </a:r>
          </a:p>
          <a:p>
            <a:pPr marL="0" indent="0" algn="just">
              <a:buNone/>
            </a:pPr>
            <a:r>
              <a:rPr lang="it-IT" sz="19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6) </a:t>
            </a:r>
            <a:r>
              <a:rPr lang="it-IT" sz="1900" i="1" dirty="0">
                <a:solidFill>
                  <a:srgbClr val="0070C0"/>
                </a:solidFill>
                <a:latin typeface="Calibri" panose="020F0502020204030204" pitchFamily="34" charset="0"/>
              </a:rPr>
              <a:t>l'avviamento</a:t>
            </a:r>
            <a:r>
              <a:rPr lang="it-IT" sz="1900" i="1" dirty="0">
                <a:solidFill>
                  <a:srgbClr val="C00000"/>
                </a:solidFill>
                <a:latin typeface="Calibri" panose="020F0502020204030204" pitchFamily="34" charset="0"/>
              </a:rPr>
              <a:t> </a:t>
            </a:r>
            <a:r>
              <a:rPr lang="it-IT" sz="19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può </a:t>
            </a:r>
            <a:r>
              <a:rPr lang="it-IT" sz="19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essere iscritto nell'attivo con il consenso, ove esistente, del collegio sindacale, se acquisito a titolo oneroso, nei limiti del costo per esso sostenuto. L'ammortamento dell'avviamento </a:t>
            </a:r>
            <a:r>
              <a:rPr lang="it-IT" sz="19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è </a:t>
            </a:r>
            <a:r>
              <a:rPr lang="it-IT" sz="19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effettuato secondo la sua vita utile; nei casi eccezionali in cui non </a:t>
            </a:r>
            <a:r>
              <a:rPr lang="it-IT" sz="19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è </a:t>
            </a:r>
            <a:r>
              <a:rPr lang="it-IT" sz="19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possibile stimarne attendibilmente la vita utile, </a:t>
            </a:r>
            <a:r>
              <a:rPr lang="it-IT" sz="19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è </a:t>
            </a:r>
            <a:r>
              <a:rPr lang="it-IT" sz="19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ammortizzato entro un periodo non superiore a </a:t>
            </a:r>
            <a:r>
              <a:rPr lang="it-IT" sz="1900" b="1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dieci anni</a:t>
            </a:r>
            <a:r>
              <a:rPr lang="it-IT" sz="19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 Nella nota integrativa </a:t>
            </a:r>
            <a:r>
              <a:rPr lang="it-IT" sz="19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è </a:t>
            </a:r>
            <a:r>
              <a:rPr lang="it-IT" sz="1900" i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fornita una spiegazione del periodo di ammortamento dell'avviamento» </a:t>
            </a:r>
            <a:r>
              <a:rPr lang="it-IT" sz="1900" i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endParaRPr lang="it-IT" sz="1800" i="1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1800" i="1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it-IT" sz="1500" dirty="0">
                <a:solidFill>
                  <a:srgbClr val="C00000"/>
                </a:solidFill>
                <a:latin typeface="Calibri" panose="020F0502020204030204" pitchFamily="34" charset="0"/>
              </a:rPr>
              <a:t>* La disposizione entra in vigore il 01.01.2016 e si applica ai bilanci relativi agli esercizi finanziari aventi inizio a partire da quella data</a:t>
            </a:r>
            <a:endParaRPr lang="it-IT" sz="1500" dirty="0" smtClean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3516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Rilevazione iniziale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156110"/>
              </p:ext>
            </p:extLst>
          </p:nvPr>
        </p:nvGraphicFramePr>
        <p:xfrm>
          <a:off x="395536" y="1556792"/>
          <a:ext cx="8496944" cy="423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  <a:gridCol w="2664296"/>
                <a:gridCol w="4176464"/>
              </a:tblGrid>
              <a:tr h="413008">
                <a:tc>
                  <a:txBody>
                    <a:bodyPr/>
                    <a:lstStyle/>
                    <a:p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Categoria</a:t>
                      </a:r>
                      <a:r>
                        <a:rPr lang="it-IT" sz="2000" baseline="0" dirty="0" smtClean="0">
                          <a:latin typeface="Calibri" panose="020F0502020204030204" pitchFamily="34" charset="0"/>
                        </a:rPr>
                        <a:t> OIC 24</a:t>
                      </a:r>
                      <a:endParaRPr lang="it-IT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Art. 2424 c.c.</a:t>
                      </a:r>
                      <a:endParaRPr lang="it-IT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Condizione per l’Iscrizione nell’ATTIVO (SP)</a:t>
                      </a:r>
                      <a:endParaRPr lang="it-IT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Oneri pluriennali</a:t>
                      </a:r>
                      <a:endParaRPr lang="it-IT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AutoNum type="arabicParenR"/>
                      </a:pPr>
                      <a:r>
                        <a:rPr kumimoji="0" lang="it-IT" sz="2000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Costi di impianto e di ampliamento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AutoNum type="arabicParenR"/>
                        <a:tabLst/>
                        <a:defRPr/>
                      </a:pPr>
                      <a:r>
                        <a:rPr lang="it-IT" sz="2000" dirty="0" smtClean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</a:rPr>
                        <a:t> Costi di sviluppo</a:t>
                      </a:r>
                      <a:r>
                        <a:rPr lang="it-IT" sz="2000" baseline="0" dirty="0" smtClean="0">
                          <a:latin typeface="Calibri" panose="020F0502020204030204" pitchFamily="34" charset="0"/>
                        </a:rPr>
                        <a:t>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Char char="-"/>
                      </a:pPr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 utilità futura;</a:t>
                      </a:r>
                    </a:p>
                    <a:p>
                      <a:pPr marL="0" indent="0">
                        <a:buFontTx/>
                        <a:buChar char="-"/>
                      </a:pPr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 correlazione oggettiva con i relativi benefici futuri di cui godrà la società;</a:t>
                      </a:r>
                    </a:p>
                    <a:p>
                      <a:pPr marL="0" indent="0">
                        <a:buFontTx/>
                        <a:buChar char="-"/>
                      </a:pPr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 stimabile con ragionevole certezza la loro recuperabilità. </a:t>
                      </a:r>
                      <a:endParaRPr lang="it-IT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Beni immateriali</a:t>
                      </a:r>
                      <a:endParaRPr lang="it-IT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3) Concessioni, licenze, marchi e diritti simili</a:t>
                      </a:r>
                      <a:r>
                        <a:rPr lang="it-IT" sz="2000" baseline="0" dirty="0" smtClean="0">
                          <a:latin typeface="Calibri" panose="020F0502020204030204" pitchFamily="34" charset="0"/>
                        </a:rPr>
                        <a:t>;</a:t>
                      </a:r>
                    </a:p>
                    <a:p>
                      <a:r>
                        <a:rPr lang="it-IT" sz="2000" baseline="0" dirty="0" smtClean="0">
                          <a:latin typeface="Calibri" panose="020F0502020204030204" pitchFamily="34" charset="0"/>
                        </a:rPr>
                        <a:t>4) Dir. di brevetto industriale e dir. di utilizzazione delle opere dell’ingegno</a:t>
                      </a:r>
                      <a:endParaRPr lang="it-IT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Char char="-"/>
                      </a:pPr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 individualmente identificabili;</a:t>
                      </a:r>
                    </a:p>
                    <a:p>
                      <a:pPr marL="0" indent="0">
                        <a:buFontTx/>
                        <a:buChar char="-"/>
                      </a:pPr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 costo stimabile con sufficiente attendibilità.</a:t>
                      </a:r>
                      <a:endParaRPr lang="it-IT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1234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40226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Rilevazione iniziale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3413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it-IT" sz="22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it-IT" sz="22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8167942"/>
              </p:ext>
            </p:extLst>
          </p:nvPr>
        </p:nvGraphicFramePr>
        <p:xfrm>
          <a:off x="395536" y="1340768"/>
          <a:ext cx="8352928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/>
                <a:gridCol w="1728192"/>
                <a:gridCol w="4680520"/>
              </a:tblGrid>
              <a:tr h="226824">
                <a:tc>
                  <a:txBody>
                    <a:bodyPr/>
                    <a:lstStyle/>
                    <a:p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Categoria</a:t>
                      </a:r>
                      <a:r>
                        <a:rPr lang="it-IT" sz="2000" baseline="0" dirty="0" smtClean="0">
                          <a:latin typeface="Calibri" panose="020F0502020204030204" pitchFamily="34" charset="0"/>
                        </a:rPr>
                        <a:t> OIC 24</a:t>
                      </a:r>
                      <a:endParaRPr lang="it-IT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Art. 2424 c.c.</a:t>
                      </a:r>
                      <a:endParaRPr lang="it-IT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Condizione per l’Iscrizione nell’ATTIVO (SP)</a:t>
                      </a:r>
                      <a:endParaRPr lang="it-IT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Avviamento</a:t>
                      </a:r>
                      <a:endParaRPr lang="it-IT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5) Avviamento</a:t>
                      </a:r>
                      <a:endParaRPr lang="it-IT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Char char="-"/>
                      </a:pPr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 acquisito a titolo oneroso;</a:t>
                      </a:r>
                    </a:p>
                    <a:p>
                      <a:pPr marL="0" indent="0">
                        <a:buFontTx/>
                        <a:buChar char="-"/>
                      </a:pPr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 valore quantificabile in quanto incluso nel corrispettivo pagato;</a:t>
                      </a:r>
                    </a:p>
                    <a:p>
                      <a:pPr marL="0" indent="0">
                        <a:buFontTx/>
                        <a:buChar char="-"/>
                      </a:pPr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 costituito all’origine da oneri e costi ad utilità differita nel tempo;</a:t>
                      </a:r>
                    </a:p>
                    <a:p>
                      <a:pPr marL="0" indent="0">
                        <a:buFontTx/>
                        <a:buChar char="-"/>
                      </a:pPr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 principio della recuperabilità del relativo costo.</a:t>
                      </a:r>
                      <a:endParaRPr lang="it-IT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Immobilizzazioni</a:t>
                      </a:r>
                      <a:r>
                        <a:rPr lang="it-IT" sz="2000" baseline="0" dirty="0" smtClean="0">
                          <a:latin typeface="Calibri" panose="020F0502020204030204" pitchFamily="34" charset="0"/>
                        </a:rPr>
                        <a:t> in corso e acconti</a:t>
                      </a:r>
                      <a:endParaRPr lang="it-IT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6)Immobilizz. in corso e acconti</a:t>
                      </a:r>
                      <a:endParaRPr lang="it-IT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000" dirty="0" smtClean="0">
                          <a:latin typeface="Calibri" panose="020F0502020204030204" pitchFamily="34" charset="0"/>
                        </a:rPr>
                        <a:t>I valori iscritti rimangono esposti al costo storico fino a quando non sia stata acquisita la titolarità del diritto o non sia stato completato il progetto. In quel momento, tali valori sono riclassificati alle rispettive voci di competenza delle immobilizzazioni Immateriali.</a:t>
                      </a:r>
                      <a:endParaRPr lang="it-IT" sz="2000" dirty="0">
                        <a:latin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7449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tellite">
  <a:themeElements>
    <a:clrScheme name="Satellit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Satellite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tellit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500</TotalTime>
  <Words>1306</Words>
  <Application>Microsoft Office PowerPoint</Application>
  <PresentationFormat>Presentazione su schermo (4:3)</PresentationFormat>
  <Paragraphs>156</Paragraphs>
  <Slides>15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2" baseType="lpstr">
      <vt:lpstr>Arial</vt:lpstr>
      <vt:lpstr>Bookman Old Style</vt:lpstr>
      <vt:lpstr>Calibri</vt:lpstr>
      <vt:lpstr>Gill Sans MT</vt:lpstr>
      <vt:lpstr>Wingdings</vt:lpstr>
      <vt:lpstr>Wingdings 3</vt:lpstr>
      <vt:lpstr>Satellite</vt:lpstr>
      <vt:lpstr>Immobilizzazioni Immateriali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PRINCIPI GENERALI DI REDAZIONE DEL BILANCIO DI ESERCIZIO </dc:title>
  <dc:creator>giulia barletta</dc:creator>
  <cp:lastModifiedBy>Gaudenzio Albertinazzi</cp:lastModifiedBy>
  <cp:revision>70</cp:revision>
  <dcterms:created xsi:type="dcterms:W3CDTF">2015-02-05T16:32:32Z</dcterms:created>
  <dcterms:modified xsi:type="dcterms:W3CDTF">2015-10-29T07:46:41Z</dcterms:modified>
</cp:coreProperties>
</file>