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56" r:id="rId2"/>
    <p:sldId id="270" r:id="rId3"/>
    <p:sldId id="271" r:id="rId4"/>
    <p:sldId id="272" r:id="rId5"/>
    <p:sldId id="273" r:id="rId6"/>
    <p:sldId id="319" r:id="rId7"/>
    <p:sldId id="275" r:id="rId8"/>
    <p:sldId id="276" r:id="rId9"/>
    <p:sldId id="300" r:id="rId10"/>
    <p:sldId id="321" r:id="rId11"/>
    <p:sldId id="302" r:id="rId12"/>
    <p:sldId id="320" r:id="rId13"/>
    <p:sldId id="304" r:id="rId14"/>
    <p:sldId id="305" r:id="rId15"/>
    <p:sldId id="306" r:id="rId16"/>
    <p:sldId id="307" r:id="rId17"/>
    <p:sldId id="308" r:id="rId18"/>
    <p:sldId id="309" r:id="rId19"/>
    <p:sldId id="311" r:id="rId20"/>
    <p:sldId id="310" r:id="rId21"/>
    <p:sldId id="284" r:id="rId22"/>
    <p:sldId id="279" r:id="rId23"/>
    <p:sldId id="312" r:id="rId24"/>
    <p:sldId id="313" r:id="rId25"/>
    <p:sldId id="314" r:id="rId26"/>
    <p:sldId id="315" r:id="rId27"/>
    <p:sldId id="317" r:id="rId28"/>
    <p:sldId id="290" r:id="rId29"/>
    <p:sldId id="291" r:id="rId30"/>
    <p:sldId id="292" r:id="rId31"/>
    <p:sldId id="297" r:id="rId32"/>
    <p:sldId id="299" r:id="rId33"/>
    <p:sldId id="298" r:id="rId34"/>
  </p:sldIdLst>
  <p:sldSz cx="9144000" cy="6858000" type="screen4x3"/>
  <p:notesSz cx="6808788" cy="99409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855D"/>
    <a:srgbClr val="D4DD83"/>
    <a:srgbClr val="C8D35F"/>
    <a:srgbClr val="AFEBAF"/>
    <a:srgbClr val="94E494"/>
    <a:srgbClr val="84E084"/>
    <a:srgbClr val="53FFA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Stile con tema 2 - Color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Stile con tema 2 - Colore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7CE84F3-28C3-443E-9E96-99CF82512B78}" styleName="Stile scuro 1 - Colore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60"/>
  </p:normalViewPr>
  <p:slideViewPr>
    <p:cSldViewPr>
      <p:cViewPr varScale="1">
        <p:scale>
          <a:sx n="68" d="100"/>
          <a:sy n="68" d="100"/>
        </p:scale>
        <p:origin x="-6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2869F-0A1E-4DC7-8010-F3EB91DD040C}" type="datetimeFigureOut">
              <a:rPr lang="it-IT" smtClean="0"/>
              <a:pPr/>
              <a:t>29/09/2015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657AFC-EC40-442D-A16C-0C00C28FCE5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52784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1B6753E-CC33-47F6-BA89-B7914FBBD230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Rettango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tango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tango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tango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2109-7F49-4AAD-B9CB-D207A934EF34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060A4-4424-48B9-9660-4BD0CA4CA71A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olo isosce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F701-73D4-4833-A7DA-FF5FC8964561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4C5C1FF-FB64-4AEA-974D-9D1BB0EE902B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4CDA-61C8-41FD-B28B-D112B75A0B28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4414F-EE9C-47D6-8236-D4B105813DB7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B193-A56F-4716-8C3B-36A040167B1D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4806D-735A-431D-981B-3A70E1A2F0C2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5" name="Connettore 1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776B1-5E5A-4881-A85B-4FDF3094ED6D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79D7C-9278-413D-94A7-08CED2748113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1B59E0D-3B49-4B46-9B31-FFBD29AC516C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8" name="Connettore 1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ttore 1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olo isosce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</a:rPr>
              <a:t>Composizione e schemi di bilancio</a:t>
            </a:r>
            <a:endParaRPr lang="it-IT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t-IT" dirty="0" smtClean="0"/>
              <a:t>Prof. </a:t>
            </a:r>
            <a:r>
              <a:rPr lang="it-IT" dirty="0" err="1" smtClean="0"/>
              <a:t>Gaudenzio</a:t>
            </a:r>
            <a:r>
              <a:rPr lang="it-IT" dirty="0" smtClean="0"/>
              <a:t> </a:t>
            </a:r>
            <a:r>
              <a:rPr lang="it-IT" dirty="0" err="1" smtClean="0"/>
              <a:t>Albertinazzi</a:t>
            </a:r>
            <a:endParaRPr lang="it-IT" dirty="0"/>
          </a:p>
        </p:txBody>
      </p:sp>
      <p:pic>
        <p:nvPicPr>
          <p:cNvPr id="1026" name="Picture 2" descr="http://www.eco.unipmn.it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2649"/>
            <a:ext cx="3724275" cy="8953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259632" y="836712"/>
            <a:ext cx="6019800" cy="1711325"/>
          </a:xfrm>
          <a:prstGeom prst="rect">
            <a:avLst/>
          </a:prstGeom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anchor="t" anchorCtr="0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altLang="it-IT" b="1" dirty="0" smtClean="0">
                <a:solidFill>
                  <a:srgbClr val="C00000"/>
                </a:solidFill>
              </a:rPr>
              <a:t>Ragioneria - Corso </a:t>
            </a:r>
            <a:r>
              <a:rPr lang="it-IT" altLang="it-IT" b="1" dirty="0" smtClean="0">
                <a:solidFill>
                  <a:srgbClr val="C00000"/>
                </a:solidFill>
              </a:rPr>
              <a:t>C</a:t>
            </a:r>
            <a:endParaRPr lang="it-IT" altLang="it-IT" b="1" dirty="0" smtClean="0">
              <a:solidFill>
                <a:srgbClr val="C00000"/>
              </a:solidFill>
            </a:endParaRPr>
          </a:p>
          <a:p>
            <a:pPr algn="ctr"/>
            <a:r>
              <a:rPr lang="it-IT" altLang="it-IT" b="1" dirty="0" smtClean="0">
                <a:solidFill>
                  <a:srgbClr val="C00000"/>
                </a:solidFill>
              </a:rPr>
              <a:t>a.a. 2015/2016</a:t>
            </a:r>
            <a:endParaRPr lang="it-IT" altLang="it-IT" b="1" dirty="0">
              <a:solidFill>
                <a:srgbClr val="C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</a:t>
            </a:fld>
            <a:endParaRPr lang="it-IT"/>
          </a:p>
        </p:txBody>
      </p:sp>
      <p:pic>
        <p:nvPicPr>
          <p:cNvPr id="8" name="Picture 2" descr="http://people.unipmn.it/fragnelli/pict/logo_U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952571"/>
            <a:ext cx="1800200" cy="8360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81141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stato patrimoniale – ATTIVO – B) Immobilizzazioni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609600" y="1371600"/>
            <a:ext cx="8229600" cy="49377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/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8302051"/>
              </p:ext>
            </p:extLst>
          </p:nvPr>
        </p:nvGraphicFramePr>
        <p:xfrm>
          <a:off x="565127" y="1412776"/>
          <a:ext cx="8183337" cy="3078480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8183337"/>
              </a:tblGrid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I.  Immobilizzazioni </a:t>
                      </a:r>
                      <a:r>
                        <a:rPr lang="it-IT" sz="22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immateriali               </a:t>
                      </a:r>
                      <a:r>
                        <a:rPr lang="it-IT" sz="22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dal 01.01.2016</a:t>
                      </a:r>
                      <a:endParaRPr lang="it-IT" sz="2200" b="1" i="1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1) Costi di impianto e di ampliamento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2) Costi di </a:t>
                      </a:r>
                      <a:r>
                        <a:rPr lang="it-IT" sz="22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sviluppo</a:t>
                      </a:r>
                      <a:endParaRPr lang="it-IT" sz="22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3) Diritti brevetto </a:t>
                      </a:r>
                      <a:r>
                        <a:rPr lang="it-IT" sz="22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industriale e</a:t>
                      </a:r>
                      <a:r>
                        <a:rPr lang="it-IT" sz="2200" u="none" strike="noStrike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diritti di utilizzazione delle</a:t>
                      </a:r>
                      <a:r>
                        <a:rPr lang="it-IT" sz="22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opere dell'ingegno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4) Concessioni, licenze, marchi e diritti simili</a:t>
                      </a:r>
                      <a:endParaRPr lang="it-IT" sz="22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5) Avviamento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6) Immobilizzazioni in corso ed acconti</a:t>
                      </a:r>
                      <a:endParaRPr lang="it-IT" sz="22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7) Altre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8569104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stato patrimoniale – ATTIVO – B) Immobilizzazioni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609600" y="1371600"/>
            <a:ext cx="8229600" cy="49377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/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719503871"/>
              </p:ext>
            </p:extLst>
          </p:nvPr>
        </p:nvGraphicFramePr>
        <p:xfrm>
          <a:off x="539552" y="1443608"/>
          <a:ext cx="7992888" cy="2057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92888"/>
              </a:tblGrid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II. Immobilizzazioni materiali</a:t>
                      </a:r>
                      <a:endParaRPr lang="it-IT" sz="22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1) Terreni e fabbricati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2) Impianti e macchinario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3) Attrezzature industriali e commerciali</a:t>
                      </a:r>
                      <a:endParaRPr lang="it-IT" sz="22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4) Altri beni</a:t>
                      </a:r>
                      <a:endParaRPr lang="it-IT" sz="22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5) Immobilizzazioni in corso ed acconti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0180911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stato patrimoniale – ATTIVO – B) Immobilizzazioni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609600" y="1371600"/>
            <a:ext cx="8229600" cy="49377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/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72185943"/>
              </p:ext>
            </p:extLst>
          </p:nvPr>
        </p:nvGraphicFramePr>
        <p:xfrm>
          <a:off x="539552" y="1329268"/>
          <a:ext cx="8208912" cy="50520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08912"/>
              </a:tblGrid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III. Immobilizzazioni </a:t>
                      </a:r>
                      <a:r>
                        <a:rPr lang="it-IT" sz="18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finanziarie                          </a:t>
                      </a:r>
                      <a:r>
                        <a:rPr lang="it-IT" sz="18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dal 01.01.2016</a:t>
                      </a:r>
                      <a:endParaRPr lang="it-IT" sz="1800" b="1" i="1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con separata indicazione, per ciascuna voce dei crediti, degli importi esigibili entro l’esercizio successivo:</a:t>
                      </a:r>
                      <a:endParaRPr lang="it-IT" sz="18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1) Partecipazioni in:</a:t>
                      </a:r>
                      <a:endParaRPr lang="it-IT" sz="18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it-IT" sz="18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a) </a:t>
                      </a:r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imprese controllate</a:t>
                      </a:r>
                      <a:endParaRPr lang="it-IT" sz="18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it-IT" sz="18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b) </a:t>
                      </a:r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imprese collegate</a:t>
                      </a:r>
                      <a:endParaRPr lang="it-IT" sz="18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it-IT" sz="18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c)</a:t>
                      </a:r>
                      <a:r>
                        <a:rPr lang="it-IT" sz="1800" u="none" strike="noStrike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18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imprese </a:t>
                      </a:r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controllanti</a:t>
                      </a:r>
                      <a:endParaRPr lang="it-IT" sz="18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it-IT" sz="18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d) imprese sottoposte al controllo delle controllanti</a:t>
                      </a:r>
                      <a:endParaRPr lang="it-IT" sz="18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it-IT" sz="18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     d-bis</a:t>
                      </a:r>
                      <a:r>
                        <a:rPr lang="it-IT" sz="1800" b="0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) altre imprese</a:t>
                      </a:r>
                      <a:endParaRPr lang="it-IT" sz="1800" u="none" strike="noStrike" dirty="0" smtClean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2) Crediti:</a:t>
                      </a:r>
                      <a:endParaRPr lang="it-IT" sz="18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  </a:t>
                      </a:r>
                      <a:r>
                        <a:rPr lang="it-IT" sz="18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a) </a:t>
                      </a:r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verso imprese controllate</a:t>
                      </a:r>
                      <a:endParaRPr lang="it-IT" sz="18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  </a:t>
                      </a:r>
                      <a:r>
                        <a:rPr lang="it-IT" sz="18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b) </a:t>
                      </a:r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verso imprese collegate</a:t>
                      </a:r>
                      <a:endParaRPr lang="it-IT" sz="18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  </a:t>
                      </a:r>
                      <a:r>
                        <a:rPr lang="it-IT" sz="18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c)</a:t>
                      </a:r>
                      <a:r>
                        <a:rPr lang="it-IT" sz="1800" u="none" strike="noStrike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18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verso </a:t>
                      </a:r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controllanti</a:t>
                      </a:r>
                      <a:endParaRPr lang="it-IT" sz="18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    </a:t>
                      </a:r>
                      <a:r>
                        <a:rPr lang="it-IT" sz="18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d)</a:t>
                      </a:r>
                      <a:r>
                        <a:rPr lang="it-IT" sz="180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18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verso imprese sottoposte al controllo delle controllanti</a:t>
                      </a:r>
                    </a:p>
                    <a:p>
                      <a:pPr algn="l" fontAlgn="b"/>
                      <a:r>
                        <a:rPr lang="it-IT" sz="18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    d-bis) verso altri</a:t>
                      </a:r>
                      <a:endParaRPr lang="it-IT" sz="18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3) Altri titoli</a:t>
                      </a:r>
                      <a:endParaRPr lang="it-IT" sz="18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4) </a:t>
                      </a:r>
                      <a:r>
                        <a:rPr lang="it-IT" sz="18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Strumenti finanziari</a:t>
                      </a:r>
                      <a:r>
                        <a:rPr lang="it-IT" sz="180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derivati attivi</a:t>
                      </a:r>
                      <a:endParaRPr lang="it-IT" sz="18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endParaRPr lang="it-IT" sz="18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0880709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stato patrimoniale – ATTIVO – C) Attivo circolante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609600" y="1371600"/>
            <a:ext cx="8229600" cy="49377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/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13</a:t>
            </a:fld>
            <a:endParaRPr lang="it-IT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4614083"/>
              </p:ext>
            </p:extLst>
          </p:nvPr>
        </p:nvGraphicFramePr>
        <p:xfrm>
          <a:off x="609600" y="1484784"/>
          <a:ext cx="6194648" cy="2057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94648"/>
              </a:tblGrid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I. Rimanenze</a:t>
                      </a:r>
                      <a:endParaRPr lang="it-IT" sz="22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1) Materie prime, sussidiarie e di consumo</a:t>
                      </a:r>
                      <a:endParaRPr lang="it-IT" sz="22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2) Prodotti in corso di lavorazione e semilavorati</a:t>
                      </a:r>
                      <a:endParaRPr lang="it-IT" sz="22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3) Lavori in corso su ordinazione</a:t>
                      </a:r>
                      <a:endParaRPr lang="it-IT" sz="22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4) Prodotti finiti e merci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5) Acconti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405514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stato patrimoniale – ATTIVO – C) Attivo circolante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609600" y="1371600"/>
            <a:ext cx="8229600" cy="49377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/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14</a:t>
            </a:fld>
            <a:endParaRPr lang="it-IT"/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82511559"/>
              </p:ext>
            </p:extLst>
          </p:nvPr>
        </p:nvGraphicFramePr>
        <p:xfrm>
          <a:off x="612450" y="1519788"/>
          <a:ext cx="7847982" cy="34213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47982"/>
              </a:tblGrid>
              <a:tr h="17526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II. </a:t>
                      </a:r>
                      <a:r>
                        <a:rPr lang="it-IT" sz="20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Crediti                                        </a:t>
                      </a:r>
                      <a:r>
                        <a:rPr lang="it-IT" sz="20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dal 01.01.2016</a:t>
                      </a:r>
                      <a:endParaRPr lang="it-IT" sz="2000" b="1" i="1" u="none" strike="noStrike" dirty="0" smtClean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con separata indicazione per ciascuna voce, degli importi esigibili oltre l'esercizio successivo:</a:t>
                      </a:r>
                      <a:endParaRPr lang="it-IT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1) verso clienti</a:t>
                      </a:r>
                      <a:endParaRPr lang="it-IT" sz="20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2) verso imprese controllate</a:t>
                      </a:r>
                      <a:endParaRPr lang="it-IT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3) verso imprese collegate</a:t>
                      </a:r>
                      <a:endParaRPr lang="it-IT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4) verso </a:t>
                      </a:r>
                      <a:r>
                        <a:rPr lang="it-IT" sz="20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controllanti</a:t>
                      </a:r>
                    </a:p>
                    <a:p>
                      <a:pPr algn="l" fontAlgn="b"/>
                      <a:r>
                        <a:rPr lang="it-IT" sz="20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5) verso </a:t>
                      </a:r>
                      <a:r>
                        <a:rPr lang="it-IT" sz="20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imprese sottoposte al controllo delle controllanti</a:t>
                      </a:r>
                      <a:endParaRPr lang="it-IT" sz="20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5-bis) crediti tributari</a:t>
                      </a:r>
                      <a:endParaRPr lang="it-IT" sz="20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5-ter) imposte anticipate</a:t>
                      </a:r>
                      <a:endParaRPr lang="it-IT" sz="20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20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5-quater) </a:t>
                      </a:r>
                      <a:r>
                        <a:rPr lang="it-IT" sz="200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verso altri</a:t>
                      </a:r>
                      <a:endParaRPr lang="it-IT" sz="20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006815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stato patrimoniale – ATTIVO – C) Attivo circolante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609600" y="1371600"/>
            <a:ext cx="8229600" cy="49377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/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15</a:t>
            </a:fld>
            <a:endParaRPr lang="it-IT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786503042"/>
              </p:ext>
            </p:extLst>
          </p:nvPr>
        </p:nvGraphicFramePr>
        <p:xfrm>
          <a:off x="539552" y="1477888"/>
          <a:ext cx="8208912" cy="3505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08912"/>
              </a:tblGrid>
              <a:tr h="17526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2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III. Attività finanziarie                                    </a:t>
                      </a:r>
                      <a:r>
                        <a:rPr lang="it-IT" sz="24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dal 01.01.2016</a:t>
                      </a:r>
                      <a:endParaRPr lang="it-IT" sz="2400" b="1" i="1" u="none" strike="noStrike" dirty="0" smtClean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che non costituiscono immobilizzazioni</a:t>
                      </a:r>
                      <a:endParaRPr lang="it-IT" sz="22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1) Partecipazioni in imprese controllate</a:t>
                      </a:r>
                      <a:endParaRPr lang="it-IT" sz="22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2) Partecipazioni in imprese collegate</a:t>
                      </a:r>
                      <a:endParaRPr lang="it-IT" sz="22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3) Partecipazioni in imprese </a:t>
                      </a:r>
                      <a:r>
                        <a:rPr lang="it-IT" sz="22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controllanti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200" b="0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2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3-bis) Partecipazioni </a:t>
                      </a:r>
                      <a:r>
                        <a:rPr lang="it-IT" sz="24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in </a:t>
                      </a:r>
                      <a:r>
                        <a:rPr lang="it-IT" sz="24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imprese sottoposte al controllo delle controllanti</a:t>
                      </a:r>
                      <a:endParaRPr lang="it-IT" sz="2400" b="0" i="0" u="none" strike="noStrike" dirty="0" smtClean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4) Altre partecipazioni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220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5) </a:t>
                      </a:r>
                      <a:r>
                        <a:rPr lang="it-IT" sz="22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Strumenti finanziari derivati attivi</a:t>
                      </a:r>
                      <a:endParaRPr lang="it-IT" sz="22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6) Altri titoli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3135389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stato patrimoniale – ATTIVO – C) Attivo circolante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609600" y="1371600"/>
            <a:ext cx="8229600" cy="49377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/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16</a:t>
            </a:fld>
            <a:endParaRPr lang="it-IT"/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09903951"/>
              </p:ext>
            </p:extLst>
          </p:nvPr>
        </p:nvGraphicFramePr>
        <p:xfrm>
          <a:off x="641154" y="1556792"/>
          <a:ext cx="6235102" cy="1371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35102"/>
              </a:tblGrid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IV. Disponibilità liquide</a:t>
                      </a:r>
                      <a:endParaRPr lang="it-IT" sz="22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1) Depositi bancari e postali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2) Assegni</a:t>
                      </a:r>
                      <a:endParaRPr lang="it-IT" sz="22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3) Denaro e valori in cassa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72673417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stato patrimoniale - PASSIVO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609600" y="1371600"/>
            <a:ext cx="8229600" cy="49377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/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22500150"/>
              </p:ext>
            </p:extLst>
          </p:nvPr>
        </p:nvGraphicFramePr>
        <p:xfrm>
          <a:off x="755576" y="1393902"/>
          <a:ext cx="7992888" cy="2019300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7992888"/>
              </a:tblGrid>
              <a:tr h="175260">
                <a:tc>
                  <a:txBody>
                    <a:bodyPr/>
                    <a:lstStyle/>
                    <a:p>
                      <a:pPr marL="457200" indent="-457200" algn="l" fontAlgn="b">
                        <a:buAutoNum type="alphaUcParenR"/>
                      </a:pPr>
                      <a:r>
                        <a:rPr lang="it-IT" sz="22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PATRIMONIO NETTO</a:t>
                      </a:r>
                    </a:p>
                    <a:p>
                      <a:pPr marL="457200" indent="-457200" algn="l" fontAlgn="b">
                        <a:buAutoNum type="alphaUcParenR"/>
                      </a:pPr>
                      <a:r>
                        <a:rPr lang="it-IT" sz="22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FONDI PER</a:t>
                      </a:r>
                      <a:r>
                        <a:rPr lang="it-IT" sz="2200" b="1" i="0" u="none" strike="noStrike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RISCHI E ONERI</a:t>
                      </a:r>
                    </a:p>
                    <a:p>
                      <a:pPr marL="457200" indent="-457200" algn="l" fontAlgn="b">
                        <a:buAutoNum type="alphaUcParenR"/>
                      </a:pPr>
                      <a:r>
                        <a:rPr lang="it-IT" sz="2200" b="1" i="0" u="none" strike="noStrike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TFR</a:t>
                      </a:r>
                    </a:p>
                    <a:p>
                      <a:pPr marL="457200" indent="-457200" algn="l" fontAlgn="b">
                        <a:buAutoNum type="alphaUcParenR"/>
                      </a:pPr>
                      <a:r>
                        <a:rPr lang="it-IT" sz="2200" b="1" i="0" u="none" strike="noStrike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DEBITI</a:t>
                      </a:r>
                    </a:p>
                    <a:p>
                      <a:pPr marL="457200" indent="-457200" algn="l" fontAlgn="b">
                        <a:buAutoNum type="alphaUcParenR"/>
                      </a:pPr>
                      <a:r>
                        <a:rPr lang="it-IT" sz="2200" b="1" i="0" u="none" strike="noStrike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RATEI E RISCONTI</a:t>
                      </a:r>
                    </a:p>
                    <a:p>
                      <a:pPr marL="0" indent="0" algn="l" fontAlgn="b">
                        <a:buNone/>
                      </a:pPr>
                      <a:r>
                        <a:rPr lang="it-IT" sz="22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TOTALE PASSIVO</a:t>
                      </a:r>
                      <a:endParaRPr lang="it-IT" sz="2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17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47240217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stato patrimoniale – PASSIVO – A) Patrimonio netto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609600" y="1371600"/>
            <a:ext cx="8229600" cy="49377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/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18</a:t>
            </a:fld>
            <a:endParaRPr lang="it-IT"/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23701205"/>
              </p:ext>
            </p:extLst>
          </p:nvPr>
        </p:nvGraphicFramePr>
        <p:xfrm>
          <a:off x="539552" y="1484784"/>
          <a:ext cx="7920880" cy="37566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20880"/>
              </a:tblGrid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A) PATRIMONIO </a:t>
                      </a:r>
                      <a:r>
                        <a:rPr lang="it-IT" sz="22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NETTO                  </a:t>
                      </a:r>
                      <a:r>
                        <a:rPr lang="it-IT" sz="20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dal 01.01.2016</a:t>
                      </a:r>
                      <a:endParaRPr lang="it-IT" sz="2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I.    </a:t>
                      </a:r>
                      <a:r>
                        <a:rPr lang="it-IT" sz="22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Capitale </a:t>
                      </a:r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sociale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II.   </a:t>
                      </a:r>
                      <a:r>
                        <a:rPr lang="it-IT" sz="22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Riserva </a:t>
                      </a:r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da sovrapprezzo azioni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III.  </a:t>
                      </a:r>
                      <a:r>
                        <a:rPr lang="it-IT" sz="22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Riserva </a:t>
                      </a:r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di rivalutazione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IV.  </a:t>
                      </a:r>
                      <a:r>
                        <a:rPr lang="it-IT" sz="22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Riserva </a:t>
                      </a:r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legale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V.   </a:t>
                      </a:r>
                      <a:r>
                        <a:rPr lang="it-IT" sz="22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Riserve </a:t>
                      </a:r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statutarie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VI.  </a:t>
                      </a:r>
                      <a:r>
                        <a:rPr lang="it-IT" sz="22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Altre</a:t>
                      </a:r>
                      <a:r>
                        <a:rPr lang="it-IT" sz="220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Riserve, distintamente indicate</a:t>
                      </a:r>
                      <a:endParaRPr lang="it-IT" sz="22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VII. </a:t>
                      </a:r>
                      <a:r>
                        <a:rPr lang="it-IT" sz="22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Riserva per operazioni di copertura dei flussi finanziari attesi</a:t>
                      </a:r>
                      <a:endParaRPr lang="it-IT" sz="22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22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VIII. Utili </a:t>
                      </a:r>
                      <a:r>
                        <a:rPr lang="it-IT" sz="220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(perdite) portati a </a:t>
                      </a:r>
                      <a:r>
                        <a:rPr lang="it-IT" sz="22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nuovo</a:t>
                      </a:r>
                    </a:p>
                    <a:p>
                      <a:pPr algn="l" fontAlgn="b"/>
                      <a:r>
                        <a:rPr lang="it-IT" sz="2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IX.   Utile (perdita) dell’esercizio</a:t>
                      </a:r>
                    </a:p>
                    <a:p>
                      <a:pPr algn="l" fontAlgn="b"/>
                      <a:r>
                        <a:rPr lang="it-IT" sz="2200" b="0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X.    Riserva negativa per azioni proprie in portafoglio</a:t>
                      </a:r>
                      <a:endParaRPr lang="it-IT" sz="22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8010060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stato patrimoniale - PASSIVO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609600" y="1371600"/>
            <a:ext cx="8229600" cy="49377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/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19</a:t>
            </a:fld>
            <a:endParaRPr lang="it-IT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35314054"/>
              </p:ext>
            </p:extLst>
          </p:nvPr>
        </p:nvGraphicFramePr>
        <p:xfrm>
          <a:off x="537592" y="1556792"/>
          <a:ext cx="7490792" cy="2743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90792"/>
              </a:tblGrid>
              <a:tr h="17526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2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B) FONDI PER RISCHI E </a:t>
                      </a:r>
                      <a:r>
                        <a:rPr lang="it-IT" sz="22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ONERI      </a:t>
                      </a:r>
                      <a:r>
                        <a:rPr lang="it-IT" sz="24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dal 01.01.2016</a:t>
                      </a:r>
                      <a:endParaRPr lang="it-IT" sz="2800" b="1" i="0" u="none" strike="noStrike" dirty="0" smtClean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1) Per trattamento di quiescenza e obblighi simili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2) Per imposte, anche differite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220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3) </a:t>
                      </a:r>
                      <a:r>
                        <a:rPr lang="it-IT" sz="22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Strumenti finanziari derivati passivi</a:t>
                      </a:r>
                    </a:p>
                    <a:p>
                      <a:pPr algn="l" fontAlgn="b"/>
                      <a:r>
                        <a:rPr lang="it-IT" sz="22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4) Altri</a:t>
                      </a:r>
                    </a:p>
                    <a:p>
                      <a:pPr algn="l" fontAlgn="b"/>
                      <a:endParaRPr lang="it-IT" sz="2200" b="0" i="0" u="none" strike="noStrike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it-IT" sz="2200" b="0" i="0" u="none" strike="noStrike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it-IT" sz="22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C)</a:t>
                      </a:r>
                      <a:r>
                        <a:rPr lang="it-IT" sz="2200" b="1" i="0" u="none" strike="noStrike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TRATTAMENTO DI FINE RAPPORTO</a:t>
                      </a:r>
                      <a:endParaRPr lang="it-IT" sz="22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7768462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Composizione e schemi di bilancio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bilancio pubblico delle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imprese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industriali: gli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schemi</a:t>
            </a:r>
          </a:p>
          <a:p>
            <a:pPr marL="0" indent="0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Stato Patrimoniale;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Conto Economico;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rendiconto finanziario;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Principali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informazioni contenute nella Nota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Integrativa;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Principali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informazioni contenute nella Relazione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sulla Gestione;</a:t>
            </a: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Principali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informazioni contenute nella Relazione dei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Sindaci.</a:t>
            </a: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3130559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stato patrimoniale – PASSIVO – D) Debiti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609600" y="1371600"/>
            <a:ext cx="8229600" cy="49377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/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20</a:t>
            </a:fld>
            <a:endParaRPr lang="it-IT"/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69685446"/>
              </p:ext>
            </p:extLst>
          </p:nvPr>
        </p:nvGraphicFramePr>
        <p:xfrm>
          <a:off x="454637" y="1196752"/>
          <a:ext cx="8365835" cy="4739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65835"/>
              </a:tblGrid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D) Debiti                                                                                   </a:t>
                      </a:r>
                      <a:r>
                        <a:rPr lang="it-IT" sz="18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dal</a:t>
                      </a:r>
                      <a:r>
                        <a:rPr lang="it-IT" sz="1800" b="1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01.01.2016</a:t>
                      </a:r>
                      <a:r>
                        <a:rPr lang="it-IT" sz="18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con separata indicazione, per ciascuna </a:t>
                      </a:r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voce, degli importi esigibili </a:t>
                      </a:r>
                      <a:r>
                        <a:rPr lang="it-IT" sz="18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oltre l'esercizio successivo                                    </a:t>
                      </a:r>
                      <a:endParaRPr lang="it-IT" sz="1800" b="0" i="0" u="none" strike="noStrike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1)   Obbligazioni</a:t>
                      </a:r>
                      <a:endParaRPr lang="it-IT" sz="18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3)   Debiti verso soci per finanziamenti</a:t>
                      </a:r>
                      <a:endParaRPr lang="it-IT" sz="18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4)   Debiti verso banche</a:t>
                      </a:r>
                      <a:endParaRPr lang="it-IT" sz="18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5)   Debiti verso altri finanziatori</a:t>
                      </a:r>
                      <a:endParaRPr lang="it-IT" sz="18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6)   Acconti</a:t>
                      </a:r>
                      <a:endParaRPr lang="it-IT" sz="18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7)   Debiti verso fornitori</a:t>
                      </a:r>
                      <a:endParaRPr lang="it-IT" sz="18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8)   Debiti rappresentati da titoli di credito</a:t>
                      </a:r>
                      <a:endParaRPr lang="it-IT" sz="18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9)   Debiti verso imprese controllate</a:t>
                      </a:r>
                      <a:endParaRPr lang="it-IT" sz="18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) Debiti verso imprese </a:t>
                      </a:r>
                      <a:r>
                        <a:rPr lang="it-IT" sz="18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collegate</a:t>
                      </a:r>
                    </a:p>
                    <a:p>
                      <a:pPr algn="l" fontAlgn="b"/>
                      <a:r>
                        <a:rPr lang="it-IT" sz="18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11) Debiti verso controllanti</a:t>
                      </a:r>
                    </a:p>
                    <a:p>
                      <a:pPr algn="l" fontAlgn="b"/>
                      <a:r>
                        <a:rPr lang="it-IT" sz="18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11-bis) Debiti</a:t>
                      </a:r>
                      <a:r>
                        <a:rPr lang="it-IT" sz="180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verso imprese sottoposte al controllo delle controllanti</a:t>
                      </a:r>
                      <a:endParaRPr lang="it-IT" sz="1800" u="none" strike="noStrike" dirty="0" smtClean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it-IT" sz="18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12) Debiti</a:t>
                      </a:r>
                      <a:r>
                        <a:rPr lang="it-IT" sz="1800" u="none" strike="noStrike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tributari</a:t>
                      </a:r>
                    </a:p>
                    <a:p>
                      <a:pPr algn="l" fontAlgn="b"/>
                      <a:r>
                        <a:rPr lang="it-IT" sz="1800" u="none" strike="noStrike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13) Debiti verso istituti di previdenza e di sicurezza sociale</a:t>
                      </a:r>
                    </a:p>
                    <a:p>
                      <a:pPr algn="l" fontAlgn="b"/>
                      <a:r>
                        <a:rPr lang="it-IT" sz="1800" u="none" strike="noStrike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14) Altri debiti</a:t>
                      </a:r>
                      <a:endParaRPr lang="it-IT" sz="1800" u="none" strike="noStrike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553583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</a:t>
            </a: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</a:t>
            </a: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onto </a:t>
            </a: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</a:t>
            </a: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conomico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12 </a:t>
            </a:r>
          </a:p>
          <a:p>
            <a:pPr marL="0" indent="0" algn="just">
              <a:buNone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conto economico evidenzia il </a:t>
            </a: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risultato economico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dell’esercizio. Esso fornisce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una rappresentazione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delle operazioni di gestione, mediante una sintesi dei componenti positivi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 negativi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reddito che hanno contribuito a determinare il risultato economico. </a:t>
            </a: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componenti positivi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 negativi di reddito sono raggruppati in modo da fornire significativi risultati intermedi.</a:t>
            </a:r>
          </a:p>
          <a:p>
            <a:pPr marL="0" indent="0" algn="just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L’articolo 2425 codice civile prescrive lo schema del conto economico con una forma </a:t>
            </a:r>
            <a:r>
              <a:rPr lang="it-IT" sz="2400" b="1" dirty="0" smtClean="0">
                <a:solidFill>
                  <a:srgbClr val="1D855D"/>
                </a:solidFill>
                <a:latin typeface="Calibri" panose="020F0502020204030204" pitchFamily="34" charset="0"/>
              </a:rPr>
              <a:t>espositiva di </a:t>
            </a:r>
            <a:r>
              <a:rPr lang="it-IT" sz="2400" b="1" dirty="0">
                <a:solidFill>
                  <a:srgbClr val="1D855D"/>
                </a:solidFill>
                <a:latin typeface="Calibri" panose="020F0502020204030204" pitchFamily="34" charset="0"/>
              </a:rPr>
              <a:t>tipo scalare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 una classificazione dei costi per </a:t>
            </a:r>
            <a:r>
              <a:rPr lang="it-IT" sz="2400" b="1" dirty="0" smtClean="0">
                <a:solidFill>
                  <a:srgbClr val="1D855D"/>
                </a:solidFill>
                <a:latin typeface="Calibri" panose="020F0502020204030204" pitchFamily="34" charset="0"/>
              </a:rPr>
              <a:t>natura.</a:t>
            </a:r>
            <a:endParaRPr lang="it-IT" sz="2400" b="1" dirty="0">
              <a:solidFill>
                <a:srgbClr val="1D855D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21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19701291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82485" y="739774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Conto Economico – Art. 2425 c.c. </a:t>
            </a:r>
            <a:r>
              <a:rPr lang="it-IT" altLang="it-IT" sz="2400" b="1" dirty="0">
                <a:solidFill>
                  <a:srgbClr val="C00000"/>
                </a:solidFill>
                <a:latin typeface="Calibri" panose="020F0502020204030204" pitchFamily="34" charset="0"/>
              </a:rPr>
              <a:t>in vigore dal 01.01.2016</a:t>
            </a:r>
            <a:endParaRPr lang="it-IT" altLang="it-IT" sz="2400" b="1" i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539552" y="1412776"/>
            <a:ext cx="81369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it-IT" sz="2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A) Valore della produzione</a:t>
            </a:r>
          </a:p>
          <a:p>
            <a:r>
              <a:rPr lang="it-IT" altLang="it-IT" sz="2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B) Costi della produzione</a:t>
            </a:r>
          </a:p>
          <a:p>
            <a:r>
              <a:rPr lang="it-IT" altLang="it-IT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A-B) Differenza tra valore e costi </a:t>
            </a:r>
            <a:r>
              <a:rPr lang="it-IT" altLang="it-IT" sz="28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della produzione</a:t>
            </a:r>
            <a:endParaRPr lang="it-IT" altLang="it-IT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r>
              <a:rPr lang="it-IT" altLang="it-IT" sz="2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C) Proventi e oneri finanziari</a:t>
            </a:r>
          </a:p>
          <a:p>
            <a:r>
              <a:rPr lang="it-IT" altLang="it-IT" sz="2800" dirty="0">
                <a:solidFill>
                  <a:srgbClr val="C00000"/>
                </a:solidFill>
                <a:latin typeface="Calibri" panose="020F0502020204030204" pitchFamily="34" charset="0"/>
              </a:rPr>
              <a:t>D) Rettifiche di valore di attività </a:t>
            </a:r>
            <a:r>
              <a:rPr lang="it-IT" altLang="it-IT" sz="28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e passività finanziarie</a:t>
            </a:r>
            <a:endParaRPr lang="it-IT" altLang="it-IT" sz="2800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r>
              <a:rPr lang="it-IT" altLang="it-IT" sz="28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 – B +/- C +/-D) </a:t>
            </a:r>
            <a:r>
              <a:rPr lang="it-IT" altLang="it-IT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Risultato prima delle imposte</a:t>
            </a:r>
          </a:p>
          <a:p>
            <a:r>
              <a:rPr lang="it-IT" altLang="it-IT" sz="28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20)</a:t>
            </a:r>
            <a:r>
              <a:rPr lang="it-IT" altLang="it-IT" sz="2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altLang="it-IT" sz="2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imposte sul reddito di </a:t>
            </a:r>
            <a:r>
              <a:rPr lang="it-IT" altLang="it-IT" sz="2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esercizio, correnti, differite e anticipate</a:t>
            </a:r>
            <a:endParaRPr lang="it-IT" altLang="it-IT" sz="28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r>
              <a:rPr lang="it-IT" altLang="it-IT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21)</a:t>
            </a:r>
            <a:r>
              <a:rPr lang="it-IT" altLang="it-IT" sz="28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altLang="it-IT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utile (perdita) dell’esercizio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22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42061770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Conto Economico – Art. 2425 c.c.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23</a:t>
            </a:fld>
            <a:endParaRPr lang="it-IT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18672278"/>
              </p:ext>
            </p:extLst>
          </p:nvPr>
        </p:nvGraphicFramePr>
        <p:xfrm>
          <a:off x="611560" y="1556792"/>
          <a:ext cx="7632848" cy="2727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32848"/>
              </a:tblGrid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A) VALORE DELLA PRODUZIONE</a:t>
                      </a:r>
                      <a:endParaRPr lang="it-IT" sz="22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1) Ricavi delle vendite e delle prestazioni</a:t>
                      </a:r>
                      <a:endParaRPr lang="it-IT" sz="22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2) Variazioni delle rimanenze di prodotti in corso di lavorazione, semilavorati e finiti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3) Variazione dei lavori in corso su ordinazione</a:t>
                      </a:r>
                      <a:endParaRPr lang="it-IT" sz="22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4) Incrementi di immobilizzazioni per lavori interni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5) Altri ricavi  e proventi, con separata indicazione dei contributi in conto esercizio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9675283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Conto Economico – Art. 2425 c.c.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24</a:t>
            </a:fld>
            <a:endParaRPr lang="it-IT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94860959"/>
              </p:ext>
            </p:extLst>
          </p:nvPr>
        </p:nvGraphicFramePr>
        <p:xfrm>
          <a:off x="467544" y="1268760"/>
          <a:ext cx="8064896" cy="535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64896"/>
              </a:tblGrid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B) COSTI DELLA PRODUZIONE</a:t>
                      </a:r>
                      <a:endParaRPr lang="it-IT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6) Per materie prime, sussidiarie, di consumo e merci</a:t>
                      </a:r>
                      <a:endParaRPr lang="it-IT" sz="18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7) Per servizi</a:t>
                      </a:r>
                      <a:endParaRPr lang="it-IT" sz="18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8) Per godimento beni di terzi</a:t>
                      </a:r>
                      <a:endParaRPr lang="it-IT" sz="18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9) Per il personale</a:t>
                      </a:r>
                      <a:endParaRPr lang="it-IT" sz="18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a) Salari e stipendi</a:t>
                      </a:r>
                      <a:endParaRPr lang="it-IT" sz="18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b) Oneri sociali</a:t>
                      </a:r>
                      <a:endParaRPr lang="it-IT" sz="18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c) Trattamento di fine rapporto</a:t>
                      </a:r>
                      <a:endParaRPr lang="it-IT" sz="18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d) Trattamento di quiescienza e simili</a:t>
                      </a:r>
                      <a:endParaRPr lang="it-IT" sz="18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e) Altri costi</a:t>
                      </a:r>
                      <a:endParaRPr lang="it-IT" sz="18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10) Ammortamenti e svalutazioni</a:t>
                      </a:r>
                      <a:endParaRPr lang="it-IT" sz="18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a) Ammortamento delle immobilizzazioni immateriali</a:t>
                      </a:r>
                      <a:endParaRPr lang="it-IT" sz="18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b) Ammortamento delle immobilizzazioni materiali</a:t>
                      </a:r>
                      <a:endParaRPr lang="it-IT" sz="18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c) Altre svalutazioni delle immobilizzazioni</a:t>
                      </a:r>
                      <a:endParaRPr lang="it-IT" sz="18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d) Svalutazione dei crediti compresi nell'attivo circolante e delle disponibiltà liquide</a:t>
                      </a:r>
                      <a:endParaRPr lang="it-IT" sz="18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11) Variazione delle rimanenze di materie prime, sussidiarie, di consumo e merci</a:t>
                      </a:r>
                      <a:endParaRPr lang="it-IT" sz="18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12) Accantonamenti per rischi</a:t>
                      </a:r>
                      <a:endParaRPr lang="it-IT" sz="18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13) Altri accantonamenti</a:t>
                      </a:r>
                      <a:endParaRPr lang="it-IT" sz="18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14) Oneri diversi di gestione</a:t>
                      </a:r>
                      <a:endParaRPr lang="it-IT" sz="18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76460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Conto Economico – Art. 2425 c.c.  </a:t>
            </a:r>
            <a:r>
              <a:rPr lang="it-IT" altLang="it-IT" sz="2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in </a:t>
            </a:r>
            <a:r>
              <a:rPr lang="it-IT" altLang="it-IT" sz="2400" b="1" dirty="0">
                <a:solidFill>
                  <a:srgbClr val="C00000"/>
                </a:solidFill>
                <a:latin typeface="Calibri" panose="020F0502020204030204" pitchFamily="34" charset="0"/>
              </a:rPr>
              <a:t>vigore dal 01.01.2016</a:t>
            </a:r>
            <a:endParaRPr lang="it-IT" altLang="it-IT" sz="2400" b="1" i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25</a:t>
            </a:fld>
            <a:endParaRPr lang="it-IT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49252855"/>
              </p:ext>
            </p:extLst>
          </p:nvPr>
        </p:nvGraphicFramePr>
        <p:xfrm>
          <a:off x="611560" y="1340768"/>
          <a:ext cx="7992888" cy="476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92888"/>
              </a:tblGrid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C) PROVENTI E ONERI FINANZIARI</a:t>
                      </a:r>
                      <a:endParaRPr lang="it-IT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15) Proventi da partecipazioni, con separata indicazione di quelli </a:t>
                      </a:r>
                      <a:r>
                        <a:rPr lang="it-IT" sz="18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da imprese controllate e collegate </a:t>
                      </a:r>
                      <a:r>
                        <a:rPr lang="it-IT" sz="18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e di quelli relativi a controllanti e a imprese sottoposte al controllo</a:t>
                      </a:r>
                      <a:r>
                        <a:rPr lang="it-IT" sz="180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di queste ultime</a:t>
                      </a:r>
                      <a:endParaRPr lang="it-IT" sz="1800" b="0" i="0" u="none" strike="noStrike" dirty="0" smtClean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16) Altri proventi finanziari</a:t>
                      </a:r>
                      <a:endParaRPr lang="it-IT" sz="18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a) </a:t>
                      </a:r>
                      <a:r>
                        <a:rPr lang="it-IT" sz="18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da </a:t>
                      </a:r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crediti iscritti nelle immobilizzazioni, con separata indicazione di quelli </a:t>
                      </a:r>
                      <a:endParaRPr lang="it-IT" sz="18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marL="357188" marR="0" indent="-3571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    da imprese controllate e collegate e di quelli da </a:t>
                      </a:r>
                      <a:r>
                        <a:rPr lang="it-IT" sz="18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controllanti </a:t>
                      </a:r>
                      <a:r>
                        <a:rPr lang="it-IT" sz="18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e da imprese  sottoposte al controllo</a:t>
                      </a:r>
                      <a:r>
                        <a:rPr lang="it-IT" sz="180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di queste ultime</a:t>
                      </a:r>
                      <a:endParaRPr lang="it-IT" sz="1800" b="0" i="0" u="none" strike="noStrike" dirty="0" smtClean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b) Da titoli iscritti nelle immobilizzazioni che non costituiscono partecipazioni</a:t>
                      </a:r>
                      <a:endParaRPr lang="it-IT" sz="18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c) Da titoli iscritti nell'attivo circolante che non costituiscono partecipazioni</a:t>
                      </a:r>
                      <a:endParaRPr lang="it-IT" sz="18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d) Proventi diversi dai precedenti, con separata indicazione di quelli verso imprese </a:t>
                      </a:r>
                      <a:endParaRPr lang="it-IT" sz="18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marL="357188" marR="0" indent="-3571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    controllate e collegate e di quelli da </a:t>
                      </a:r>
                      <a:r>
                        <a:rPr lang="it-IT" sz="18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controllanti </a:t>
                      </a:r>
                      <a:r>
                        <a:rPr lang="it-IT" sz="18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e da imprese  sottoposte al</a:t>
                      </a:r>
                      <a:r>
                        <a:rPr lang="it-IT" sz="180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18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controllo</a:t>
                      </a:r>
                      <a:r>
                        <a:rPr lang="it-IT" sz="180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di queste ultime</a:t>
                      </a:r>
                      <a:endParaRPr lang="it-IT" sz="1800" b="0" i="0" u="none" strike="noStrike" dirty="0" smtClean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17) Interessi ed altri oneri finanziari, con separata indicazione di quelli verso imprese </a:t>
                      </a:r>
                      <a:endParaRPr lang="it-IT" sz="18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   controllate e collegate e verso controllanti</a:t>
                      </a:r>
                      <a:endParaRPr lang="it-IT" sz="18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17-bis) Utili e perdite su cambi</a:t>
                      </a:r>
                      <a:endParaRPr lang="it-IT" sz="18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Totale (</a:t>
                      </a:r>
                      <a:r>
                        <a:rPr lang="it-IT" sz="18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 + 16 - 17 +- 17-bis</a:t>
                      </a:r>
                      <a:r>
                        <a:rPr lang="it-IT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it-IT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0671269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Conto Economico – Art. 2425 c.c</a:t>
            </a: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.  </a:t>
            </a:r>
            <a:r>
              <a:rPr lang="it-IT" altLang="it-IT" sz="2400" b="1" dirty="0">
                <a:solidFill>
                  <a:srgbClr val="C00000"/>
                </a:solidFill>
                <a:latin typeface="Calibri" panose="020F0502020204030204" pitchFamily="34" charset="0"/>
              </a:rPr>
              <a:t>in vigore dal 01.01.2016</a:t>
            </a:r>
            <a:endParaRPr lang="it-IT" altLang="it-IT" sz="2400" b="1" i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26</a:t>
            </a:fld>
            <a:endParaRPr lang="it-IT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99443258"/>
              </p:ext>
            </p:extLst>
          </p:nvPr>
        </p:nvGraphicFramePr>
        <p:xfrm>
          <a:off x="539552" y="1340768"/>
          <a:ext cx="8487220" cy="4770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87220"/>
              </a:tblGrid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D) RETTIFICHE DI VALORE DI </a:t>
                      </a:r>
                      <a:r>
                        <a:rPr lang="it-IT" sz="22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ATTIVITÀ‘</a:t>
                      </a:r>
                      <a:r>
                        <a:rPr lang="it-IT" sz="2200" b="1" u="none" strike="noStrike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E PASSIVITA’</a:t>
                      </a:r>
                      <a:r>
                        <a:rPr lang="it-IT" sz="22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22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FINANZIARIE</a:t>
                      </a:r>
                      <a:endParaRPr lang="it-IT" sz="22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18) Rivalutazioni:</a:t>
                      </a:r>
                      <a:endParaRPr lang="it-IT" sz="22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a) di partecipazioni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b) di immobilizzazioni finanziarie  che non costituiscono partecipazioni</a:t>
                      </a:r>
                      <a:endParaRPr lang="it-IT" sz="22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c) di titoli iscritti all'attivo circolante che non costituiscono </a:t>
                      </a:r>
                      <a:r>
                        <a:rPr lang="it-IT" sz="22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partecipazioni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200" b="0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it-IT" sz="2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d) di strumenti finanziari derivati</a:t>
                      </a:r>
                    </a:p>
                    <a:p>
                      <a:pPr algn="l" fontAlgn="b"/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19) Svalutazioni:</a:t>
                      </a:r>
                      <a:endParaRPr lang="it-IT" sz="22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a) di partecipazioni</a:t>
                      </a:r>
                      <a:endParaRPr lang="it-IT" sz="22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b) di immobilizzazioni finanziarie che non costituiscono partecipazioni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  c) di titoli iscritti all'attivo circolante che non costituiscono </a:t>
                      </a:r>
                      <a:r>
                        <a:rPr lang="it-IT" sz="22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partecipazioni</a:t>
                      </a:r>
                    </a:p>
                    <a:p>
                      <a:pPr algn="l" fontAlgn="b"/>
                      <a:r>
                        <a:rPr lang="it-IT" sz="2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it-IT" sz="2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d) di strumenti finanziari derivati</a:t>
                      </a:r>
                    </a:p>
                    <a:p>
                      <a:pPr algn="l" fontAlgn="b"/>
                      <a:endParaRPr lang="it-IT" sz="2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Totale delle rettifiche (18-19)</a:t>
                      </a:r>
                      <a:endParaRPr lang="it-IT" sz="22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6105864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Conto Economico – Art. 2425 c.c. </a:t>
            </a:r>
            <a:r>
              <a:rPr lang="it-IT" altLang="it-IT" sz="2400" b="1" dirty="0">
                <a:solidFill>
                  <a:srgbClr val="C00000"/>
                </a:solidFill>
                <a:latin typeface="Calibri" panose="020F0502020204030204" pitchFamily="34" charset="0"/>
              </a:rPr>
              <a:t>in vigore dal 01.01.2016</a:t>
            </a:r>
            <a:endParaRPr lang="it-IT" altLang="it-IT" sz="2400" b="1" i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27</a:t>
            </a:fld>
            <a:endParaRPr lang="it-IT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06271819"/>
              </p:ext>
            </p:extLst>
          </p:nvPr>
        </p:nvGraphicFramePr>
        <p:xfrm>
          <a:off x="611560" y="1556792"/>
          <a:ext cx="7920880" cy="16992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20880"/>
              </a:tblGrid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RISULTATO PRIMA DELLE IMPOSTE </a:t>
                      </a:r>
                      <a:r>
                        <a:rPr lang="it-IT" sz="22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(A – B ± C ± D ± E)</a:t>
                      </a:r>
                    </a:p>
                    <a:p>
                      <a:pPr algn="l" fontAlgn="b"/>
                      <a:endParaRPr lang="it-IT" sz="22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20) </a:t>
                      </a:r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Imposte sul reddito dell'esercizio, correnti, differite e </a:t>
                      </a:r>
                      <a:r>
                        <a:rPr lang="it-IT" sz="220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anticipate</a:t>
                      </a:r>
                    </a:p>
                    <a:p>
                      <a:pPr algn="l" fontAlgn="b"/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54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21) </a:t>
                      </a:r>
                      <a:r>
                        <a:rPr lang="it-IT" sz="22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UTILE </a:t>
                      </a:r>
                      <a:r>
                        <a:rPr lang="it-IT" sz="22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(O PERDITA) DELL'ESERCIZIO</a:t>
                      </a:r>
                      <a:endParaRPr lang="it-IT" sz="22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08185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Nota Integrativa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12 </a:t>
            </a:r>
          </a:p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nota integrativa fornisce:</a:t>
            </a:r>
          </a:p>
          <a:p>
            <a:pPr algn="just"/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un </a:t>
            </a:r>
            <a:r>
              <a:rPr lang="it-IT" sz="2200" dirty="0">
                <a:solidFill>
                  <a:srgbClr val="1D855D"/>
                </a:solidFill>
                <a:latin typeface="Calibri" panose="020F0502020204030204" pitchFamily="34" charset="0"/>
              </a:rPr>
              <a:t>commento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esplicativo dei dati presentati nello stato patrimoniale e nel conto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economico, che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 loro natura sono sintetici e quantitativi (funzione esplicativa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);</a:t>
            </a:r>
          </a:p>
          <a:p>
            <a:pPr algn="just"/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una </a:t>
            </a:r>
            <a:r>
              <a:rPr lang="it-IT" sz="2200" dirty="0">
                <a:solidFill>
                  <a:srgbClr val="1D855D"/>
                </a:solidFill>
                <a:latin typeface="Calibri" panose="020F0502020204030204" pitchFamily="34" charset="0"/>
              </a:rPr>
              <a:t>evidenza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delle informazioni di carattere qualitativo che per la loro natura non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possono essere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fornite dagli schemi di stato patrimoniale e conto economico. La nota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integrativa contiene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in forma descrittiva, informazioni ulteriori rispetto a quelle fornite dagli schemi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bilancio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(funzione integrativa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).</a:t>
            </a: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28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32112963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Nota Integrativa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12 </a:t>
            </a:r>
          </a:p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contenuto della nota integrativa è definito dalle seguenti fonti normative: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l’articolo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2427 “Contenuto della nota integrativa” del codice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civile;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l’articolo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2427-bis “Informazioni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relative al </a:t>
            </a:r>
            <a:r>
              <a:rPr lang="it-IT" sz="22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fair value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degli strumenti finanziari” del codice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civile;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l’articolo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2423 “Redazione del bilancio” del codice civile, che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stabilisce una prescrizione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generale riguardante le informazioni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complementari;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altre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norme del codice civile diverse dalle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precedenti;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altre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disposizioni diverse dal codice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civile.</a:t>
            </a: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29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4809023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Composizione e schemi di bilancio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Art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2423 c.c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  <a:r>
              <a:rPr 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*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: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«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Gli amministratori devono redigere il bilancio di esercizio, costituito dallo </a:t>
            </a:r>
            <a:r>
              <a:rPr lang="it-IT" sz="24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stato patrimoniale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dal </a:t>
            </a:r>
            <a:r>
              <a:rPr lang="it-IT" sz="24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conto </a:t>
            </a:r>
            <a:r>
              <a:rPr lang="it-IT" sz="2400" b="1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economico, </a:t>
            </a:r>
            <a:r>
              <a:rPr lang="it-IT" sz="2400" b="1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dal rendiconto finanziario 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 dalla </a:t>
            </a:r>
            <a:r>
              <a:rPr lang="it-IT" sz="24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nota integrativa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».</a:t>
            </a:r>
          </a:p>
          <a:p>
            <a:pPr marL="0" indent="0" algn="just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struttura dello stato patrimoniale e del conto economico è disciplinata dall’articolo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2423-ter che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prevede una serie di disposizioni relative all’ordine di presentazione, alla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suddivisione, raggruppamento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aggiunta, adattamento e comparazione delle voci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negli schemi.</a:t>
            </a: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425227" y="5733256"/>
            <a:ext cx="8350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* In </a:t>
            </a:r>
            <a:r>
              <a:rPr lang="it-IT" sz="1400" dirty="0">
                <a:solidFill>
                  <a:srgbClr val="C00000"/>
                </a:solidFill>
                <a:latin typeface="Calibri" panose="020F0502020204030204" pitchFamily="34" charset="0"/>
              </a:rPr>
              <a:t>vigore </a:t>
            </a:r>
            <a:r>
              <a:rPr lang="it-IT" sz="1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dal </a:t>
            </a:r>
            <a:r>
              <a:rPr lang="it-IT" sz="1400" dirty="0">
                <a:solidFill>
                  <a:srgbClr val="C00000"/>
                </a:solidFill>
                <a:latin typeface="Calibri" panose="020F0502020204030204" pitchFamily="34" charset="0"/>
              </a:rPr>
              <a:t>01.01.2016 e si applica ai bilanci relativi agli esercizi finanziari aventi inizio a partire da quella data</a:t>
            </a:r>
          </a:p>
          <a:p>
            <a:pPr algn="just"/>
            <a:endParaRPr lang="it-IT" sz="1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147891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Principali informazioni contenute nella Nota Integrativa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371560"/>
            <a:ext cx="8229600" cy="4937760"/>
          </a:xfrm>
        </p:spPr>
        <p:txBody>
          <a:bodyPr>
            <a:normAutofit/>
          </a:bodyPr>
          <a:lstStyle/>
          <a:p>
            <a:pPr marL="457200" indent="-457200" algn="just">
              <a:buAutoNum type="arabicParenR"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Principi generali utilizzati per la formazione del bilancio (prudenza, continuità, competenza, ecc.);</a:t>
            </a:r>
          </a:p>
          <a:p>
            <a:pPr marL="457200" indent="-457200" algn="just">
              <a:buAutoNum type="arabicParenR"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Criteri di valutazione adottati con specifica delle motivazioni di valutazione di alcune voci (es. modifica dei criteri di ammortamento);</a:t>
            </a:r>
          </a:p>
          <a:p>
            <a:pPr marL="457200" indent="-457200" algn="just">
              <a:buAutoNum type="arabicParenR"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Variazioni intervenute nella consistenza delle voci attive, passive e del patrimonio netto;</a:t>
            </a:r>
          </a:p>
          <a:p>
            <a:pPr marL="457200" indent="-457200" algn="just">
              <a:buAutoNum type="arabicParenR"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Notizie aggiuntive su specifiche voci;</a:t>
            </a:r>
          </a:p>
          <a:p>
            <a:pPr marL="457200" indent="-457200" algn="just">
              <a:buAutoNum type="arabicParenR"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Altre informazioni rilevanti per comprendere la gestione aziendale (es. notizie sui dipendenti, operazioni con parti correlate, ecc.).</a:t>
            </a:r>
          </a:p>
          <a:p>
            <a:pPr marL="457200" indent="-457200" algn="just">
              <a:buAutoNum type="arabicParenR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30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6217947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Relazione sulla gestione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12 </a:t>
            </a:r>
          </a:p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L’informativa della relazione sulla gestione serve a consentire al lettore di bilancio di valutare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 complesso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l’esercizio dell’attività di direzione e coordinamento e la rispondenza di tale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esercizio all’interesse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della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società.</a:t>
            </a: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Nella relazione sulla gestione gli amministratori sono tenuti a indicare i rapporti intercorsi sia con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chi esercita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l’attività di direzione e coordinamento che con le altre società che vi sono soggette,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nonché l’effetto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che tale attività ha avuto sull’esercizio dell’impresa sociale e sui suoi risultati.</a:t>
            </a: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31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6028756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Relazione sulla gestione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Il contenuto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della relazione sulla gestione può essere così sintetizzato:</a:t>
            </a:r>
          </a:p>
          <a:p>
            <a:pPr algn="just">
              <a:buFontTx/>
              <a:buChar char="-"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e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videnza dei più rilevanti andamenti strategico-gestionali mediante una disamina fedele, equilibrata ed esauriente della situazione della società e dell’andamento e del risultato della gestione;</a:t>
            </a:r>
          </a:p>
          <a:p>
            <a:pPr algn="just">
              <a:buFontTx/>
              <a:buChar char="-"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e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videnza dei fenomeni dinamici importanti con riguardo allo sviluppo della combinazione produttiva;</a:t>
            </a:r>
          </a:p>
          <a:p>
            <a:pPr algn="just">
              <a:buFontTx/>
              <a:buChar char="-"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r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apporti con imprese controllate, collegate e controllanti;</a:t>
            </a:r>
          </a:p>
          <a:p>
            <a:pPr algn="just">
              <a:buFontTx/>
              <a:buChar char="-"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a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ltre informazioni a tutela dei terzi.</a:t>
            </a: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32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7337039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Relazione dei Sindaci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67544" y="1201440"/>
            <a:ext cx="8229600" cy="49377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 tale relazione i sindaci devono dare atto:</a:t>
            </a:r>
          </a:p>
          <a:p>
            <a:pPr algn="just"/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he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consiglio di amministrazione ha predisposto con ampiezza di informazioni la nota integrativa e la relazione sulla gestione, illustrando i criteri di valutazione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adottati;</a:t>
            </a:r>
          </a:p>
          <a:p>
            <a:pPr algn="just"/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occasione delle verifiche periodiche , il Collegio Sindacale ha sempre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constatato:</a:t>
            </a:r>
          </a:p>
          <a:p>
            <a:pPr algn="just">
              <a:buFontTx/>
              <a:buChar char="-"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regolare tenuta dei libri sociali e delle altre scritture obbligatorie nonché la conformità delle risultanze contabili ai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documenti;</a:t>
            </a:r>
          </a:p>
          <a:p>
            <a:pPr algn="just">
              <a:buFontTx/>
              <a:buChar char="-"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consistenza delle disponibilità e dei valori di cassa e l’esistenza di titoli di proprietà.</a:t>
            </a: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33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9990417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stato patrimoniale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12 </a:t>
            </a:r>
          </a:p>
          <a:p>
            <a:pPr marL="0" indent="0" algn="just">
              <a:buNone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stato patrimoniale rappresenta la </a:t>
            </a: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situazione patrimoniale e finanziaria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della società. Nello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stato patrimoniale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sono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indicate le attività; le passività  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patrimonio netto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della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società alla data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chiusura dell’esercizio.</a:t>
            </a: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L’articolo 2424 codice civile prescrive uno schema obbligatorio, analitico e redatto in modo tale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da evidenziare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aggregati parziali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forma dello stato patrimoniale è quella a </a:t>
            </a:r>
            <a:r>
              <a:rPr lang="it-IT" sz="2400" b="1" dirty="0">
                <a:solidFill>
                  <a:srgbClr val="1D855D"/>
                </a:solidFill>
                <a:latin typeface="Calibri" panose="020F0502020204030204" pitchFamily="34" charset="0"/>
              </a:rPr>
              <a:t>sezioni </a:t>
            </a:r>
            <a:r>
              <a:rPr lang="it-IT" sz="2400" b="1" dirty="0" smtClean="0">
                <a:solidFill>
                  <a:srgbClr val="1D855D"/>
                </a:solidFill>
                <a:latin typeface="Calibri" panose="020F0502020204030204" pitchFamily="34" charset="0"/>
              </a:rPr>
              <a:t>contrapposte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denominate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rispettivamente </a:t>
            </a: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Attivo e </a:t>
            </a:r>
            <a:r>
              <a:rPr 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Passivo.</a:t>
            </a: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044689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stato patrimoniale -  Art. 2424 c.c. </a:t>
            </a:r>
            <a:r>
              <a:rPr lang="it-IT" altLang="it-IT" sz="2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in vigore dal 01.01.2016</a:t>
            </a:r>
            <a:endParaRPr lang="it-IT" altLang="it-IT" sz="2400" b="1" i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1691680" y="1639788"/>
            <a:ext cx="11255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Attività</a:t>
            </a:r>
          </a:p>
        </p:txBody>
      </p:sp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5004048" y="1639788"/>
            <a:ext cx="339233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Capitale netto e Passività</a:t>
            </a:r>
          </a:p>
        </p:txBody>
      </p:sp>
      <p:sp>
        <p:nvSpPr>
          <p:cNvPr id="6" name="Rectangle 22"/>
          <p:cNvSpPr>
            <a:spLocks noChangeArrowheads="1"/>
          </p:cNvSpPr>
          <p:nvPr/>
        </p:nvSpPr>
        <p:spPr bwMode="auto">
          <a:xfrm>
            <a:off x="549275" y="2576413"/>
            <a:ext cx="3995738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A) Crediti verso soci</a:t>
            </a:r>
          </a:p>
          <a:p>
            <a:pPr algn="l"/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 versamenti ancora dovuti</a:t>
            </a:r>
          </a:p>
          <a:p>
            <a:pPr algn="l"/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l"/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B) Immobilizzazioni</a:t>
            </a:r>
          </a:p>
          <a:p>
            <a:pPr algn="l"/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l"/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C) Attivo circolante</a:t>
            </a:r>
          </a:p>
          <a:p>
            <a:pPr algn="l"/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l"/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D) Ratei e </a:t>
            </a: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risconti</a:t>
            </a:r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auto">
          <a:xfrm>
            <a:off x="4860032" y="2576411"/>
            <a:ext cx="4104456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l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algn="l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AutoNum type="alphaUcParenR"/>
            </a:pP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Patrimonio netto</a:t>
            </a:r>
          </a:p>
          <a:p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B) Fondi per rischi ed oneri</a:t>
            </a:r>
          </a:p>
          <a:p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C) </a:t>
            </a: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TFR</a:t>
            </a:r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D) Debiti</a:t>
            </a:r>
          </a:p>
          <a:p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268288" indent="-268288"/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E) Ratei e </a:t>
            </a: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risconti</a:t>
            </a:r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8" name="Connettore 1 7"/>
          <p:cNvCxnSpPr/>
          <p:nvPr/>
        </p:nvCxnSpPr>
        <p:spPr>
          <a:xfrm>
            <a:off x="395536" y="2204864"/>
            <a:ext cx="8151812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 flipV="1">
            <a:off x="4547901" y="1412776"/>
            <a:ext cx="24099" cy="4824536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6959831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</a:t>
            </a: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stato </a:t>
            </a: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patrimoniale -  </a:t>
            </a: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Art. 2424 c.c</a:t>
            </a: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</a:t>
            </a:r>
            <a:r>
              <a:rPr lang="it-IT" altLang="it-IT" sz="2400" b="1" dirty="0">
                <a:solidFill>
                  <a:srgbClr val="C00000"/>
                </a:solidFill>
                <a:latin typeface="Calibri" panose="020F0502020204030204" pitchFamily="34" charset="0"/>
              </a:rPr>
              <a:t>in vigore dal 01.01.2016</a:t>
            </a:r>
            <a:endParaRPr lang="it-IT" altLang="it-IT" sz="2400" b="1" i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</a:pP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1691680" y="1351756"/>
            <a:ext cx="11255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Attività</a:t>
            </a:r>
          </a:p>
        </p:txBody>
      </p:sp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5004048" y="1351756"/>
            <a:ext cx="339233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Capitale netto e Passività</a:t>
            </a:r>
          </a:p>
        </p:txBody>
      </p:sp>
      <p:sp>
        <p:nvSpPr>
          <p:cNvPr id="6" name="Rectangle 22"/>
          <p:cNvSpPr>
            <a:spLocks noChangeArrowheads="1"/>
          </p:cNvSpPr>
          <p:nvPr/>
        </p:nvSpPr>
        <p:spPr bwMode="auto">
          <a:xfrm>
            <a:off x="323528" y="1844826"/>
            <a:ext cx="4147914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it-IT" altLang="it-IT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A) Crediti verso </a:t>
            </a:r>
            <a:r>
              <a:rPr lang="it-IT" altLang="it-IT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soci per </a:t>
            </a:r>
            <a:r>
              <a:rPr lang="it-IT" altLang="it-IT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versamenti ancora </a:t>
            </a:r>
            <a:r>
              <a:rPr lang="it-IT" altLang="it-IT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dovuti</a:t>
            </a:r>
            <a:endParaRPr lang="it-IT" altLang="it-IT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l"/>
            <a:r>
              <a:rPr lang="it-IT" altLang="it-IT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B) </a:t>
            </a:r>
            <a:r>
              <a:rPr lang="it-IT" altLang="it-IT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Immobilizzazioni</a:t>
            </a:r>
          </a:p>
          <a:p>
            <a:pPr marL="357188" indent="-357188">
              <a:buAutoNum type="romanUcPeriod"/>
            </a:pPr>
            <a:r>
              <a:rPr lang="it-IT" altLang="it-IT" b="1" dirty="0">
                <a:solidFill>
                  <a:srgbClr val="00B0F0"/>
                </a:solidFill>
                <a:latin typeface="Calibri" panose="020F0502020204030204" pitchFamily="34" charset="0"/>
              </a:rPr>
              <a:t>Immateriali</a:t>
            </a:r>
          </a:p>
          <a:p>
            <a:pPr marL="357188" indent="-357188">
              <a:buAutoNum type="romanUcPeriod"/>
            </a:pPr>
            <a:r>
              <a:rPr lang="it-IT" altLang="it-IT" b="1" dirty="0">
                <a:solidFill>
                  <a:srgbClr val="00B0F0"/>
                </a:solidFill>
                <a:latin typeface="Calibri" panose="020F0502020204030204" pitchFamily="34" charset="0"/>
              </a:rPr>
              <a:t>Materiali</a:t>
            </a:r>
          </a:p>
          <a:p>
            <a:pPr marL="357188" indent="-357188">
              <a:buAutoNum type="romanUcPeriod"/>
            </a:pPr>
            <a:r>
              <a:rPr lang="it-IT" altLang="it-IT" b="1" dirty="0">
                <a:solidFill>
                  <a:srgbClr val="00B0F0"/>
                </a:solidFill>
                <a:latin typeface="Calibri" panose="020F0502020204030204" pitchFamily="34" charset="0"/>
              </a:rPr>
              <a:t>Finanziarie</a:t>
            </a:r>
          </a:p>
          <a:p>
            <a:pPr algn="l"/>
            <a:r>
              <a:rPr lang="it-IT" altLang="it-IT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C) Attivo </a:t>
            </a:r>
            <a:r>
              <a:rPr lang="it-IT" altLang="it-IT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circolante</a:t>
            </a:r>
          </a:p>
          <a:p>
            <a:pPr marL="357188" indent="-357188" algn="l">
              <a:buAutoNum type="romanUcPeriod"/>
            </a:pPr>
            <a:r>
              <a:rPr lang="it-IT" altLang="it-IT" b="1" dirty="0" smtClean="0">
                <a:solidFill>
                  <a:srgbClr val="00B0F0"/>
                </a:solidFill>
                <a:latin typeface="Calibri" panose="020F0502020204030204" pitchFamily="34" charset="0"/>
              </a:rPr>
              <a:t>Rimanenze</a:t>
            </a:r>
          </a:p>
          <a:p>
            <a:pPr marL="357188" indent="-357188" algn="l">
              <a:buAutoNum type="romanUcPeriod"/>
            </a:pPr>
            <a:r>
              <a:rPr lang="it-IT" altLang="it-IT" b="1" dirty="0" smtClean="0">
                <a:solidFill>
                  <a:srgbClr val="00B0F0"/>
                </a:solidFill>
                <a:latin typeface="Calibri" panose="020F0502020204030204" pitchFamily="34" charset="0"/>
              </a:rPr>
              <a:t>Crediti</a:t>
            </a:r>
          </a:p>
          <a:p>
            <a:pPr marL="357188" indent="-357188" algn="l">
              <a:buAutoNum type="romanUcPeriod"/>
            </a:pPr>
            <a:r>
              <a:rPr lang="it-IT" altLang="it-IT" b="1" dirty="0" smtClean="0">
                <a:solidFill>
                  <a:srgbClr val="00B0F0"/>
                </a:solidFill>
                <a:latin typeface="Calibri" panose="020F0502020204030204" pitchFamily="34" charset="0"/>
              </a:rPr>
              <a:t>Attività finanziarie che non costituiscono immobilizzazioni</a:t>
            </a:r>
          </a:p>
          <a:p>
            <a:pPr marL="357188" indent="-357188" algn="l">
              <a:buAutoNum type="romanUcPeriod"/>
            </a:pPr>
            <a:r>
              <a:rPr lang="it-IT" altLang="it-IT" b="1" dirty="0" smtClean="0">
                <a:solidFill>
                  <a:srgbClr val="00B0F0"/>
                </a:solidFill>
                <a:latin typeface="Calibri" panose="020F0502020204030204" pitchFamily="34" charset="0"/>
              </a:rPr>
              <a:t>Disponibilità liquide</a:t>
            </a:r>
            <a:endParaRPr lang="it-IT" altLang="it-IT" b="1" dirty="0">
              <a:solidFill>
                <a:srgbClr val="00B0F0"/>
              </a:solidFill>
              <a:latin typeface="Calibri" panose="020F0502020204030204" pitchFamily="34" charset="0"/>
            </a:endParaRPr>
          </a:p>
          <a:p>
            <a:pPr marL="268288" indent="-268288" algn="l"/>
            <a:r>
              <a:rPr lang="it-IT" altLang="it-IT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D) Ratei e </a:t>
            </a:r>
            <a:r>
              <a:rPr lang="it-IT" altLang="it-IT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risconti</a:t>
            </a:r>
            <a:endParaRPr lang="it-IT" altLang="it-IT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auto">
          <a:xfrm>
            <a:off x="4716016" y="1844824"/>
            <a:ext cx="4283968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l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algn="l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AutoNum type="alphaUcParenR"/>
            </a:pPr>
            <a:r>
              <a:rPr lang="it-IT" altLang="it-IT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Patrimonio </a:t>
            </a:r>
            <a:r>
              <a:rPr lang="it-IT" altLang="it-IT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netto</a:t>
            </a:r>
          </a:p>
          <a:p>
            <a:pPr marL="357188" indent="-357188">
              <a:buAutoNum type="romanUcPeriod"/>
            </a:pPr>
            <a:r>
              <a:rPr lang="it-IT" altLang="it-IT" b="1" dirty="0">
                <a:solidFill>
                  <a:srgbClr val="00B0F0"/>
                </a:solidFill>
                <a:latin typeface="Calibri" panose="020F0502020204030204" pitchFamily="34" charset="0"/>
              </a:rPr>
              <a:t>Capitale sociale</a:t>
            </a:r>
          </a:p>
          <a:p>
            <a:pPr marL="357188" indent="-357188">
              <a:buAutoNum type="romanUcPeriod"/>
            </a:pPr>
            <a:r>
              <a:rPr lang="it-IT" altLang="it-IT" b="1" dirty="0">
                <a:solidFill>
                  <a:srgbClr val="00B0F0"/>
                </a:solidFill>
                <a:latin typeface="Calibri" panose="020F0502020204030204" pitchFamily="34" charset="0"/>
              </a:rPr>
              <a:t>Riserva da sovrapprezzo delle azioni;</a:t>
            </a:r>
          </a:p>
          <a:p>
            <a:pPr marL="357188" indent="-357188">
              <a:buAutoNum type="romanUcPeriod"/>
            </a:pPr>
            <a:r>
              <a:rPr lang="it-IT" altLang="it-IT" b="1" dirty="0">
                <a:solidFill>
                  <a:srgbClr val="00B0F0"/>
                </a:solidFill>
                <a:latin typeface="Calibri" panose="020F0502020204030204" pitchFamily="34" charset="0"/>
              </a:rPr>
              <a:t>Riserva di rivalutazione;</a:t>
            </a:r>
          </a:p>
          <a:p>
            <a:pPr marL="357188" indent="-357188">
              <a:buAutoNum type="romanUcPeriod"/>
            </a:pPr>
            <a:r>
              <a:rPr lang="it-IT" altLang="it-IT" b="1" dirty="0">
                <a:solidFill>
                  <a:srgbClr val="00B0F0"/>
                </a:solidFill>
                <a:latin typeface="Calibri" panose="020F0502020204030204" pitchFamily="34" charset="0"/>
              </a:rPr>
              <a:t>Riserva legale;</a:t>
            </a:r>
          </a:p>
          <a:p>
            <a:pPr marL="357188" indent="-357188">
              <a:buAutoNum type="romanUcPeriod"/>
            </a:pPr>
            <a:r>
              <a:rPr lang="it-IT" altLang="it-IT" b="1" dirty="0">
                <a:solidFill>
                  <a:srgbClr val="00B0F0"/>
                </a:solidFill>
                <a:latin typeface="Calibri" panose="020F0502020204030204" pitchFamily="34" charset="0"/>
              </a:rPr>
              <a:t>Riserve statutarie;</a:t>
            </a:r>
          </a:p>
          <a:p>
            <a:pPr marL="357188" indent="-357188">
              <a:buAutoNum type="romanUcPeriod"/>
            </a:pPr>
            <a:r>
              <a:rPr lang="it-IT" altLang="it-IT" b="1" dirty="0">
                <a:solidFill>
                  <a:srgbClr val="C00000"/>
                </a:solidFill>
                <a:latin typeface="Calibri" panose="020F0502020204030204" pitchFamily="34" charset="0"/>
              </a:rPr>
              <a:t>Altre riserve, distintamente indicate</a:t>
            </a:r>
            <a:r>
              <a:rPr lang="it-IT" altLang="it-IT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;</a:t>
            </a:r>
            <a:endParaRPr lang="it-IT" altLang="it-IT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357188" indent="-357188">
              <a:buAutoNum type="romanUcPeriod"/>
            </a:pPr>
            <a:r>
              <a:rPr lang="it-IT" altLang="it-IT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Riserva per operazioni di copertura dei flussi finanziari attesi;</a:t>
            </a:r>
            <a:endParaRPr lang="it-IT" altLang="it-IT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357188" indent="-357188">
              <a:buAutoNum type="romanUcPeriod"/>
            </a:pPr>
            <a:r>
              <a:rPr lang="it-IT" altLang="it-IT" b="1" dirty="0">
                <a:solidFill>
                  <a:srgbClr val="C00000"/>
                </a:solidFill>
                <a:latin typeface="Calibri" panose="020F0502020204030204" pitchFamily="34" charset="0"/>
              </a:rPr>
              <a:t>Utili (perdite) </a:t>
            </a:r>
            <a:r>
              <a:rPr lang="it-IT" altLang="it-IT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portati </a:t>
            </a:r>
            <a:r>
              <a:rPr lang="it-IT" altLang="it-IT" b="1" dirty="0">
                <a:solidFill>
                  <a:srgbClr val="C00000"/>
                </a:solidFill>
                <a:latin typeface="Calibri" panose="020F0502020204030204" pitchFamily="34" charset="0"/>
              </a:rPr>
              <a:t>a nuovo;</a:t>
            </a:r>
          </a:p>
          <a:p>
            <a:pPr marL="357188" indent="-357188">
              <a:buAutoNum type="romanUcPeriod"/>
            </a:pPr>
            <a:r>
              <a:rPr lang="it-IT" altLang="it-IT" b="1" dirty="0">
                <a:solidFill>
                  <a:srgbClr val="C00000"/>
                </a:solidFill>
                <a:latin typeface="Calibri" panose="020F0502020204030204" pitchFamily="34" charset="0"/>
              </a:rPr>
              <a:t>Utile (perdita) </a:t>
            </a:r>
            <a:r>
              <a:rPr lang="it-IT" altLang="it-IT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dell’esercizio;</a:t>
            </a:r>
          </a:p>
          <a:p>
            <a:pPr marL="357188" indent="-357188">
              <a:buAutoNum type="romanUcPeriod"/>
            </a:pPr>
            <a:r>
              <a:rPr lang="it-IT" altLang="it-IT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Riserva negativa per azioni proprie in portafoglio.</a:t>
            </a:r>
            <a:endParaRPr lang="it-IT" altLang="it-IT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r>
              <a:rPr lang="it-IT" altLang="it-IT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B) Fondi per rischi ed </a:t>
            </a:r>
            <a:r>
              <a:rPr lang="it-IT" altLang="it-IT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oneri</a:t>
            </a:r>
            <a:endParaRPr lang="it-IT" altLang="it-IT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r>
              <a:rPr lang="it-IT" altLang="it-IT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C) </a:t>
            </a:r>
            <a:r>
              <a:rPr lang="it-IT" altLang="it-IT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TFR</a:t>
            </a:r>
            <a:endParaRPr lang="it-IT" altLang="it-IT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r>
              <a:rPr lang="it-IT" altLang="it-IT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D) </a:t>
            </a:r>
            <a:r>
              <a:rPr lang="it-IT" altLang="it-IT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Debiti</a:t>
            </a:r>
            <a:endParaRPr lang="it-IT" altLang="it-IT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268288" indent="-268288"/>
            <a:r>
              <a:rPr lang="it-IT" altLang="it-IT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E) Ratei e </a:t>
            </a:r>
            <a:r>
              <a:rPr lang="it-IT" altLang="it-IT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risconti</a:t>
            </a:r>
            <a:endParaRPr lang="it-IT" altLang="it-IT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8" name="Connettore 1 7"/>
          <p:cNvCxnSpPr/>
          <p:nvPr/>
        </p:nvCxnSpPr>
        <p:spPr>
          <a:xfrm>
            <a:off x="395536" y="1772816"/>
            <a:ext cx="8151812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 flipV="1">
            <a:off x="4547901" y="1247606"/>
            <a:ext cx="24099" cy="5121534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675481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stato patrimoniale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12 </a:t>
            </a:r>
          </a:p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classificazione degli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elementi:</a:t>
            </a:r>
          </a:p>
          <a:p>
            <a:pPr marL="0" indent="0" algn="just">
              <a:buNone/>
            </a:pP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ATTIVO </a:t>
            </a: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</a:t>
            </a: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PASSIVO 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 </a:t>
            </a: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2051720" y="2025422"/>
            <a:ext cx="669674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è effettuata principalmente sulla base del criterio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della </a:t>
            </a:r>
            <a:r>
              <a:rPr lang="it-IT" sz="2200" b="1" dirty="0" smtClean="0">
                <a:solidFill>
                  <a:srgbClr val="1D855D"/>
                </a:solidFill>
                <a:latin typeface="Calibri" panose="020F0502020204030204" pitchFamily="34" charset="0"/>
              </a:rPr>
              <a:t>destinazione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in base al quale, ai sensi di quanto disposto dall’articolo 2424-bis, comma 1, “</a:t>
            </a:r>
            <a:r>
              <a:rPr lang="it-IT" sz="22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gli elementi patrimoniali destinati ad essere utilizzati durevolmente devono essere iscritti tra le immobilizzazioni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”.</a:t>
            </a: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051720" y="4092168"/>
            <a:ext cx="66967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È effettuata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principalmente sulla base della </a:t>
            </a:r>
            <a:r>
              <a:rPr lang="it-IT" sz="2200" b="1" dirty="0">
                <a:solidFill>
                  <a:srgbClr val="1D855D"/>
                </a:solidFill>
                <a:latin typeface="Calibri" panose="020F0502020204030204" pitchFamily="34" charset="0"/>
              </a:rPr>
              <a:t>natura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delle</a:t>
            </a:r>
          </a:p>
          <a:p>
            <a:pPr algn="just"/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fonti di finanziamento; ciò al fine di distinguere i mezzi di terzi dai mezzi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propri.</a:t>
            </a: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0335297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stato patrimoniale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12 </a:t>
            </a: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  <a:tabLst>
                <a:tab pos="1438275" algn="l"/>
                <a:tab pos="1617663" algn="l"/>
              </a:tabLst>
            </a:pP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ATTIVO 	    </a:t>
            </a: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</a:t>
            </a: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NOTA</a:t>
            </a:r>
          </a:p>
          <a:p>
            <a:pPr marL="0" indent="0" algn="just">
              <a:buNone/>
            </a:pP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INTEGRATIVA 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 </a:t>
            </a: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2555776" y="2025422"/>
            <a:ext cx="619268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schema di stato patrimoniale prevede l’iscrizione delle voci dell’attivo </a:t>
            </a:r>
            <a:r>
              <a:rPr lang="it-IT" sz="22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 netto delle </a:t>
            </a:r>
            <a:r>
              <a:rPr lang="it-IT" sz="2200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rettifiche di </a:t>
            </a:r>
            <a:r>
              <a:rPr lang="it-IT" sz="22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valore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quali ad esempio, fondi di ammortamento e altre poste rettificative (ad esempio,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fondo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svalutazione crediti e le svalutazioni delle rimanenze di magazzino).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483768" y="4646746"/>
            <a:ext cx="62646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fornisce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adeguata informativa su qualsiasi posta rettificativa delle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voci dell’attivo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anche quando l’informazione non è espressamente richiesta dal codice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civile.</a:t>
            </a: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3897674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stato patrimoniale - ATTIVO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609600" y="1371600"/>
            <a:ext cx="8229600" cy="49377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/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4101907"/>
              </p:ext>
            </p:extLst>
          </p:nvPr>
        </p:nvGraphicFramePr>
        <p:xfrm>
          <a:off x="467544" y="1340768"/>
          <a:ext cx="7964338" cy="5120640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7964338"/>
              </a:tblGrid>
              <a:tr h="175260">
                <a:tc>
                  <a:txBody>
                    <a:bodyPr/>
                    <a:lstStyle/>
                    <a:p>
                      <a:pPr marL="0" indent="0" algn="l" fontAlgn="b">
                        <a:buNone/>
                      </a:pPr>
                      <a:r>
                        <a:rPr lang="it-IT" sz="22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A) CREDITI </a:t>
                      </a:r>
                      <a:r>
                        <a:rPr lang="it-IT" sz="22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V/ SOCI PER VERSAMENTI ANCORA </a:t>
                      </a:r>
                      <a:r>
                        <a:rPr lang="it-IT" sz="22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DOVUTI</a:t>
                      </a:r>
                    </a:p>
                    <a:p>
                      <a:pPr marL="0" indent="0" algn="l" fontAlgn="b">
                        <a:buNone/>
                      </a:pPr>
                      <a:r>
                        <a:rPr lang="it-IT" sz="2200" b="0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con separata indicazione della parte già richiamata</a:t>
                      </a:r>
                      <a:endParaRPr lang="it-IT" sz="22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B) IMMOBILIZZAZIONI</a:t>
                      </a:r>
                      <a:endParaRPr lang="it-IT" sz="22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I.  Immobilizzazioni immateriali</a:t>
                      </a:r>
                      <a:endParaRPr lang="it-IT" sz="22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II. Immobilizzazioni materiali</a:t>
                      </a:r>
                      <a:endParaRPr lang="it-IT" sz="22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III. Immobilizzazioni finanziarie</a:t>
                      </a:r>
                      <a:endParaRPr lang="it-IT" sz="22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C) ATTIVO CIRCOLANTE</a:t>
                      </a:r>
                      <a:endParaRPr lang="it-IT" sz="22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I. Rimanenze</a:t>
                      </a:r>
                      <a:endParaRPr lang="it-IT" sz="22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II. Crediti</a:t>
                      </a:r>
                      <a:endParaRPr lang="it-IT" sz="2200" b="1" i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III. Attività finanziarie </a:t>
                      </a:r>
                      <a:endParaRPr lang="it-IT" sz="2200" b="1" i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IV. Disponibilità liquide</a:t>
                      </a:r>
                      <a:endParaRPr lang="it-IT" sz="2200" b="1" i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2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D) RATEI E </a:t>
                      </a:r>
                      <a:r>
                        <a:rPr lang="it-IT" sz="2200" b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RISCONTI</a:t>
                      </a:r>
                      <a:endParaRPr lang="it-IT" sz="2200" b="0" i="0" u="none" strike="noStrike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2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TOTALE ATTIVO</a:t>
                      </a:r>
                      <a:endParaRPr lang="it-IT" sz="2200" b="1" i="0" u="none" strike="noStrike" dirty="0" smtClean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it-IT" sz="2200" b="1" u="none" strike="noStrike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endParaRPr lang="it-IT" sz="22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6693828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tellite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Satellit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tellit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354</TotalTime>
  <Words>2622</Words>
  <Application>Microsoft Office PowerPoint</Application>
  <PresentationFormat>Presentazione su schermo (4:3)</PresentationFormat>
  <Paragraphs>419</Paragraphs>
  <Slides>33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33</vt:i4>
      </vt:variant>
    </vt:vector>
  </HeadingPairs>
  <TitlesOfParts>
    <vt:vector size="34" baseType="lpstr">
      <vt:lpstr>Satellite</vt:lpstr>
      <vt:lpstr>Composizione e schemi di bilancio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 GENERALI DI REDAZIONE DEL BILANCIO DI ESERCIZIO</dc:title>
  <dc:creator>giulia barletta</dc:creator>
  <cp:lastModifiedBy>amministratore</cp:lastModifiedBy>
  <cp:revision>48</cp:revision>
  <cp:lastPrinted>2015-09-26T09:28:04Z</cp:lastPrinted>
  <dcterms:created xsi:type="dcterms:W3CDTF">2015-02-05T16:32:32Z</dcterms:created>
  <dcterms:modified xsi:type="dcterms:W3CDTF">2015-09-29T14:38:51Z</dcterms:modified>
</cp:coreProperties>
</file>