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0" r:id="rId3"/>
    <p:sldId id="271" r:id="rId4"/>
    <p:sldId id="272" r:id="rId5"/>
    <p:sldId id="273" r:id="rId6"/>
    <p:sldId id="319" r:id="rId7"/>
    <p:sldId id="275" r:id="rId8"/>
    <p:sldId id="276" r:id="rId9"/>
    <p:sldId id="300" r:id="rId10"/>
    <p:sldId id="321" r:id="rId11"/>
    <p:sldId id="302" r:id="rId12"/>
    <p:sldId id="320" r:id="rId13"/>
    <p:sldId id="304" r:id="rId14"/>
    <p:sldId id="305" r:id="rId15"/>
    <p:sldId id="306" r:id="rId16"/>
    <p:sldId id="307" r:id="rId17"/>
    <p:sldId id="308" r:id="rId18"/>
    <p:sldId id="309" r:id="rId19"/>
    <p:sldId id="311" r:id="rId20"/>
    <p:sldId id="310" r:id="rId21"/>
    <p:sldId id="284" r:id="rId22"/>
    <p:sldId id="279" r:id="rId23"/>
    <p:sldId id="312" r:id="rId24"/>
    <p:sldId id="313" r:id="rId25"/>
    <p:sldId id="314" r:id="rId26"/>
    <p:sldId id="315" r:id="rId27"/>
    <p:sldId id="317" r:id="rId28"/>
    <p:sldId id="290" r:id="rId29"/>
    <p:sldId id="291" r:id="rId30"/>
    <p:sldId id="292" r:id="rId31"/>
    <p:sldId id="297" r:id="rId32"/>
    <p:sldId id="299" r:id="rId33"/>
    <p:sldId id="298" r:id="rId34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Stile scuro 1 - Color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68" d="100"/>
          <a:sy n="68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1B6753E-CC33-47F6-BA89-B7914FBBD23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2109-7F49-4AAD-B9CB-D207A934EF34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060A4-4424-48B9-9660-4BD0CA4CA71A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F701-73D4-4833-A7DA-FF5FC896456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4C5C1FF-FB64-4AEA-974D-9D1BB0EE902B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4CDA-61C8-41FD-B28B-D112B75A0B28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4414F-EE9C-47D6-8236-D4B105813DB7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B193-A56F-4716-8C3B-36A040167B1D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806D-735A-431D-981B-3A70E1A2F0C2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76B1-5E5A-4881-A85B-4FDF3094ED6D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9D7C-9278-413D-94A7-08CED2748113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B59E0D-3B49-4B46-9B31-FFBD29AC516C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Composizione e schemi di bilancio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err="1" smtClean="0"/>
              <a:t>Gaudenzio</a:t>
            </a:r>
            <a:r>
              <a:rPr lang="it-IT" dirty="0" smtClean="0"/>
              <a:t> </a:t>
            </a:r>
            <a:r>
              <a:rPr lang="it-IT" dirty="0" err="1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2015/2016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B) Immobilizzazioni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302051"/>
              </p:ext>
            </p:extLst>
          </p:nvPr>
        </p:nvGraphicFramePr>
        <p:xfrm>
          <a:off x="565127" y="1412776"/>
          <a:ext cx="8183337" cy="30784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8183337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I.  Immobilizzazioni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immateriali               </a:t>
                      </a:r>
                      <a:r>
                        <a:rPr lang="it-IT" sz="2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22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Costi di impianto e di ampliamento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2) Costi di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sviluppo</a:t>
                      </a:r>
                      <a:endParaRPr lang="it-IT" sz="2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Diritti brevetto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industriale e</a:t>
                      </a:r>
                      <a:r>
                        <a:rPr lang="it-IT" sz="22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diritti di utilizzazione delle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opere dell'ingegno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4) Concessioni, licenze, marchi e diritti simili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5) Avviamento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6) Immobilizzazioni in corso ed acconti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7) Altre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569104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B) Immobilizzazioni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9503871"/>
              </p:ext>
            </p:extLst>
          </p:nvPr>
        </p:nvGraphicFramePr>
        <p:xfrm>
          <a:off x="539552" y="1443608"/>
          <a:ext cx="7992888" cy="205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2888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II. Immobilizzazioni materiali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Terreni e fabbricati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Impianti e macchinario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Attrezzature industriali e commerciali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4) Altri beni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5) Immobilizzazioni in corso ed acconti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18091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B) Immobilizzazioni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2185943"/>
              </p:ext>
            </p:extLst>
          </p:nvPr>
        </p:nvGraphicFramePr>
        <p:xfrm>
          <a:off x="539552" y="1329268"/>
          <a:ext cx="8208912" cy="5052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8912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III. Immobilizzazioni </a:t>
                      </a:r>
                      <a:r>
                        <a:rPr lang="it-IT" sz="18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finanziarie                          </a:t>
                      </a:r>
                      <a:r>
                        <a:rPr lang="it-IT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18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 separata indicazione, per ciascuna voce dei crediti, degli importi esigibili entro l’esercizio successivo: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Partecipazioni in: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a)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imprese controllate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b)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imprese collegate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c)</a:t>
                      </a:r>
                      <a:r>
                        <a:rPr lang="it-IT" sz="18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imprese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controllanti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d) imprese sottoposte al controllo delle controllanti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it-IT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 d-bis</a:t>
                      </a:r>
                      <a:r>
                        <a:rPr lang="it-IT" sz="18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) altre imprese</a:t>
                      </a:r>
                      <a:endParaRPr lang="it-IT" sz="180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Crediti: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a)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verso imprese controllate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b)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verso imprese collegate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c)</a:t>
                      </a:r>
                      <a:r>
                        <a:rPr lang="it-IT" sz="18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verso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controllanti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verso imprese sottoposte al controllo delle controllanti</a:t>
                      </a:r>
                    </a:p>
                    <a:p>
                      <a:pPr algn="l" fontAlgn="b"/>
                      <a:r>
                        <a:rPr lang="it-IT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d-bis) verso altri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Altri titoli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4)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Strumenti finanziari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derivati attivi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88070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C) Attivo circolante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13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4614083"/>
              </p:ext>
            </p:extLst>
          </p:nvPr>
        </p:nvGraphicFramePr>
        <p:xfrm>
          <a:off x="609600" y="1484784"/>
          <a:ext cx="6194648" cy="205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4648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I. Rimanenze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Materie prime, sussidiarie e di consumo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Prodotti in corso di lavorazione e semilavorati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Lavori in corso su ordinazione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4) Prodotti finiti e merci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5) Acconti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405514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C) Attivo circolante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14</a:t>
            </a:fld>
            <a:endParaRPr lang="it-IT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2511559"/>
              </p:ext>
            </p:extLst>
          </p:nvPr>
        </p:nvGraphicFramePr>
        <p:xfrm>
          <a:off x="612450" y="1519788"/>
          <a:ext cx="7847982" cy="3421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7982"/>
              </a:tblGrid>
              <a:tr h="1752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II. </a:t>
                      </a:r>
                      <a:r>
                        <a:rPr lang="it-IT" sz="20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Crediti                                        </a:t>
                      </a:r>
                      <a:r>
                        <a:rPr lang="it-IT" sz="20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2000" b="1" i="1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 separata indicazione per ciascuna voce, degli importi esigibili oltre l'esercizio successivo:</a:t>
                      </a:r>
                      <a:endParaRPr lang="it-IT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verso clienti</a:t>
                      </a:r>
                      <a:endParaRPr lang="it-IT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verso imprese controllate</a:t>
                      </a:r>
                      <a:endParaRPr lang="it-IT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verso imprese collegate</a:t>
                      </a:r>
                      <a:endParaRPr lang="it-IT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4) verso </a:t>
                      </a:r>
                      <a:r>
                        <a:rPr lang="it-IT" sz="20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controllanti</a:t>
                      </a:r>
                    </a:p>
                    <a:p>
                      <a:pPr algn="l" fontAlgn="b"/>
                      <a:r>
                        <a:rPr lang="it-IT" sz="20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5) verso </a:t>
                      </a:r>
                      <a:r>
                        <a:rPr lang="it-IT" sz="20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imprese sottoposte al controllo delle controllanti</a:t>
                      </a:r>
                      <a:endParaRPr lang="it-IT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5-bis) crediti tributari</a:t>
                      </a:r>
                      <a:endParaRPr lang="it-IT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5-ter) imposte anticipate</a:t>
                      </a:r>
                      <a:endParaRPr lang="it-IT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0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5-quater) </a:t>
                      </a:r>
                      <a:r>
                        <a:rPr lang="it-IT" sz="20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verso altri</a:t>
                      </a:r>
                      <a:endParaRPr lang="it-IT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06815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C) Attivo circolante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15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6503042"/>
              </p:ext>
            </p:extLst>
          </p:nvPr>
        </p:nvGraphicFramePr>
        <p:xfrm>
          <a:off x="539552" y="1477888"/>
          <a:ext cx="8208912" cy="3505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8912"/>
              </a:tblGrid>
              <a:tr h="1752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III. Attività finanziarie                                    </a:t>
                      </a:r>
                      <a:r>
                        <a:rPr lang="it-IT" sz="2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2400" b="1" i="1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che non costituiscono immobilizzazioni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Partecipazioni in imprese controllate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Partecipazioni in imprese collegate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Partecipazioni in imprese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controllanti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3-bis) Partecipazioni </a:t>
                      </a:r>
                      <a:r>
                        <a:rPr lang="it-IT" sz="2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it-IT" sz="24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imprese sottoposte al controllo delle controllanti</a:t>
                      </a:r>
                      <a:endParaRPr lang="it-IT" sz="24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4) Altre partecipazioni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5)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Strumenti finanziari derivati attivi</a:t>
                      </a:r>
                      <a:endParaRPr lang="it-IT" sz="2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6) Altri titoli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31353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ATTIVO – C) Attivo circolante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16</a:t>
            </a:fld>
            <a:endParaRPr lang="it-IT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09903951"/>
              </p:ext>
            </p:extLst>
          </p:nvPr>
        </p:nvGraphicFramePr>
        <p:xfrm>
          <a:off x="641154" y="1556792"/>
          <a:ext cx="6235102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35102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IV. Disponibilità liquide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Depositi bancari e postali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Assegni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Denaro e valori in cassa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267341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- PASSIVO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22500150"/>
              </p:ext>
            </p:extLst>
          </p:nvPr>
        </p:nvGraphicFramePr>
        <p:xfrm>
          <a:off x="755576" y="1393902"/>
          <a:ext cx="7992888" cy="201930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992888"/>
              </a:tblGrid>
              <a:tr h="175260">
                <a:tc>
                  <a:txBody>
                    <a:bodyPr/>
                    <a:lstStyle/>
                    <a:p>
                      <a:pPr marL="457200" indent="-457200" algn="l" fontAlgn="b">
                        <a:buAutoNum type="alphaUcParenR"/>
                      </a:pPr>
                      <a:r>
                        <a:rPr lang="it-IT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PATRIMONIO NETTO</a:t>
                      </a:r>
                    </a:p>
                    <a:p>
                      <a:pPr marL="457200" indent="-457200" algn="l" fontAlgn="b">
                        <a:buAutoNum type="alphaUcParenR"/>
                      </a:pPr>
                      <a:r>
                        <a:rPr lang="it-IT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FONDI PER</a:t>
                      </a:r>
                      <a:r>
                        <a:rPr lang="it-IT" sz="22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RISCHI E ONERI</a:t>
                      </a:r>
                    </a:p>
                    <a:p>
                      <a:pPr marL="457200" indent="-457200" algn="l" fontAlgn="b">
                        <a:buAutoNum type="alphaUcParenR"/>
                      </a:pPr>
                      <a:r>
                        <a:rPr lang="it-IT" sz="22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TFR</a:t>
                      </a:r>
                    </a:p>
                    <a:p>
                      <a:pPr marL="457200" indent="-457200" algn="l" fontAlgn="b">
                        <a:buAutoNum type="alphaUcParenR"/>
                      </a:pPr>
                      <a:r>
                        <a:rPr lang="it-IT" sz="22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DEBITI</a:t>
                      </a:r>
                    </a:p>
                    <a:p>
                      <a:pPr marL="457200" indent="-457200" algn="l" fontAlgn="b">
                        <a:buAutoNum type="alphaUcParenR"/>
                      </a:pPr>
                      <a:r>
                        <a:rPr lang="it-IT" sz="22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RATEI E RISCONTI</a:t>
                      </a:r>
                    </a:p>
                    <a:p>
                      <a:pPr marL="0" indent="0" algn="l" fontAlgn="b">
                        <a:buNone/>
                      </a:pPr>
                      <a:r>
                        <a:rPr lang="it-IT" sz="22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TOTALE PASSIVO</a:t>
                      </a:r>
                      <a:endParaRPr lang="it-IT" sz="22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72402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PASSIVO – A) Patrimonio netto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18</a:t>
            </a:fld>
            <a:endParaRPr lang="it-IT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23701205"/>
              </p:ext>
            </p:extLst>
          </p:nvPr>
        </p:nvGraphicFramePr>
        <p:xfrm>
          <a:off x="539552" y="1484784"/>
          <a:ext cx="7920880" cy="3756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0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A) PATRIMONIO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NETTO                  </a:t>
                      </a:r>
                      <a:r>
                        <a:rPr lang="it-IT" sz="20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22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I.   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Capitale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sociale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II.  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Riserva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 sovrapprezzo azioni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III. 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Riserva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 rivalutazione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IV. 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Riserva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legale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V.  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Riserve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statutarie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VI. 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Altre</a:t>
                      </a:r>
                      <a:r>
                        <a:rPr lang="it-IT" sz="22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Riserve, distintamente indicate</a:t>
                      </a:r>
                      <a:endParaRPr lang="it-IT" sz="2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VII.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Riserva per operazioni di copertura dei flussi finanziari attesi</a:t>
                      </a:r>
                      <a:endParaRPr lang="it-IT" sz="2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VIII. Utili </a:t>
                      </a:r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(perdite) portati a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nuovo</a:t>
                      </a:r>
                    </a:p>
                    <a:p>
                      <a:pPr algn="l" fontAlgn="b"/>
                      <a:r>
                        <a:rPr lang="it-IT" sz="22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IX.   Utile (perdita) dell’esercizio</a:t>
                      </a:r>
                    </a:p>
                    <a:p>
                      <a:pPr algn="l" fontAlgn="b"/>
                      <a:r>
                        <a:rPr lang="it-IT" sz="22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X.    Riserva negativa per azioni proprie in portafoglio</a:t>
                      </a:r>
                      <a:endParaRPr lang="it-IT" sz="2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01006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- PASSIVO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19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314054"/>
              </p:ext>
            </p:extLst>
          </p:nvPr>
        </p:nvGraphicFramePr>
        <p:xfrm>
          <a:off x="537592" y="1556792"/>
          <a:ext cx="749079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90792"/>
              </a:tblGrid>
              <a:tr h="1752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B) FONDI PER RISCHI E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ONERI      </a:t>
                      </a:r>
                      <a:r>
                        <a:rPr lang="it-IT" sz="2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 01.01.2016</a:t>
                      </a:r>
                      <a:endParaRPr lang="it-IT" sz="2800" b="1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Per trattamento di quiescenza e obblighi simili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2) Per imposte, anche differite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3) </a:t>
                      </a:r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Strumenti finanziari derivati passivi</a:t>
                      </a:r>
                    </a:p>
                    <a:p>
                      <a:pPr algn="l" fontAlgn="b"/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4) Altri</a:t>
                      </a:r>
                    </a:p>
                    <a:p>
                      <a:pPr algn="l" fontAlgn="b"/>
                      <a:endParaRPr lang="it-IT" sz="22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it-IT" sz="22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it-IT" sz="22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C)</a:t>
                      </a:r>
                      <a:r>
                        <a:rPr lang="it-IT" sz="2200" b="1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TRATTAMENTO DI FINE RAPPORTO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76846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Composizione e schemi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bilancio pubblico delle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imprese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industriali: gli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schemi</a:t>
            </a:r>
          </a:p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Conto Economico;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rendiconto finanziario;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Principali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informazioni contenute nella Nota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Integrativa;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Principali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informazioni contenute nella Relazione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sulla Gestione;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Principali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informazioni contenute nella Relazione dei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Sindaci.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– PASSIVO – D) Debiti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20</a:t>
            </a:fld>
            <a:endParaRPr lang="it-IT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9685446"/>
              </p:ext>
            </p:extLst>
          </p:nvPr>
        </p:nvGraphicFramePr>
        <p:xfrm>
          <a:off x="454637" y="1196752"/>
          <a:ext cx="8365835" cy="473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65835"/>
              </a:tblGrid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D) Debiti                                                                                   </a:t>
                      </a:r>
                      <a:r>
                        <a:rPr lang="it-IT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dal</a:t>
                      </a:r>
                      <a:r>
                        <a:rPr lang="it-IT" sz="1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01.01.2016</a:t>
                      </a:r>
                      <a:r>
                        <a:rPr lang="it-IT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 separata indicazione, per ciascuna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voce, degli importi esigibili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oltre l'esercizio successivo                                    </a:t>
                      </a:r>
                      <a:endParaRPr lang="it-IT" sz="18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1)   Obbligazioni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3)   Debiti verso soci per finanziamenti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4)   Debiti verso banche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5)   Debiti verso altri finanziatori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6)   Acconti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7)   Debiti verso fornitori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8)   Debiti rappresentati da titoli di credito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9)   Debiti verso imprese controllate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) Debiti verso imprese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collegate</a:t>
                      </a:r>
                    </a:p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11) Debiti verso controllanti</a:t>
                      </a:r>
                    </a:p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11-bis) Debiti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verso imprese sottoposte al controllo delle controllanti</a:t>
                      </a:r>
                      <a:endParaRPr lang="it-IT" sz="180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12) Debiti</a:t>
                      </a:r>
                      <a:r>
                        <a:rPr lang="it-IT" sz="18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tributari</a:t>
                      </a:r>
                    </a:p>
                    <a:p>
                      <a:pPr algn="l" fontAlgn="b"/>
                      <a:r>
                        <a:rPr lang="it-IT" sz="18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13) Debiti verso istituti di previdenza e di sicurezza sociale</a:t>
                      </a:r>
                    </a:p>
                    <a:p>
                      <a:pPr algn="l" fontAlgn="b"/>
                      <a:r>
                        <a:rPr lang="it-IT" sz="180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14) Altri debiti</a:t>
                      </a:r>
                      <a:endParaRPr lang="it-IT" sz="18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553583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onto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conomico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conto economico evidenzia il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risultato economico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dell’esercizio. Esso fornisce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una rappresentazione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operazioni di gestione, mediante una sintesi dei componenti positivi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negativi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reddito che hanno contribuito a determinare il risultato economico.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componenti positivi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negativi di reddito sono raggruppati in modo da fornire significativi risultati intermedi.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2425 codice civile prescrive lo schema del conto economico con una forma </a:t>
            </a:r>
            <a:r>
              <a:rPr lang="it-IT" sz="2400" b="1" dirty="0" smtClean="0">
                <a:solidFill>
                  <a:srgbClr val="1D855D"/>
                </a:solidFill>
                <a:latin typeface="Calibri" panose="020F0502020204030204" pitchFamily="34" charset="0"/>
              </a:rPr>
              <a:t>espositiva di </a:t>
            </a:r>
            <a:r>
              <a:rPr lang="it-IT" sz="2400" b="1" dirty="0">
                <a:solidFill>
                  <a:srgbClr val="1D855D"/>
                </a:solidFill>
                <a:latin typeface="Calibri" panose="020F0502020204030204" pitchFamily="34" charset="0"/>
              </a:rPr>
              <a:t>tipo scalare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una classificazione dei costi per </a:t>
            </a:r>
            <a:r>
              <a:rPr lang="it-IT" sz="2400" b="1" dirty="0" smtClean="0">
                <a:solidFill>
                  <a:srgbClr val="1D855D"/>
                </a:solidFill>
                <a:latin typeface="Calibri" panose="020F0502020204030204" pitchFamily="34" charset="0"/>
              </a:rPr>
              <a:t>natura.</a:t>
            </a:r>
            <a:endParaRPr lang="it-IT" sz="2400" b="1" dirty="0">
              <a:solidFill>
                <a:srgbClr val="1D855D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970129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82485" y="739774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c.c. </a:t>
            </a: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in 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39552" y="1412776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A) Valore della produzione</a:t>
            </a:r>
          </a:p>
          <a:p>
            <a:r>
              <a:rPr lang="it-IT" altLang="it-IT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Costi della produzione</a:t>
            </a:r>
          </a:p>
          <a:p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A-B) Differenza tra valore e costi </a:t>
            </a:r>
            <a:r>
              <a:rPr lang="it-IT" altLang="it-IT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produzione</a:t>
            </a:r>
            <a:endParaRPr lang="it-IT" altLang="it-IT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Proventi e oneri finanziari</a:t>
            </a:r>
          </a:p>
          <a:p>
            <a:r>
              <a:rPr lang="it-IT" altLang="it-IT" sz="2800" dirty="0">
                <a:solidFill>
                  <a:srgbClr val="C00000"/>
                </a:solidFill>
                <a:latin typeface="Calibri" panose="020F0502020204030204" pitchFamily="34" charset="0"/>
              </a:rPr>
              <a:t>D) Rettifiche di valore di attività </a:t>
            </a:r>
            <a:r>
              <a:rPr lang="it-IT" altLang="it-IT" sz="28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e passività finanziarie</a:t>
            </a:r>
            <a:endParaRPr lang="it-IT" alt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it-IT" altLang="it-IT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– B +/- C +/-D) </a:t>
            </a: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Risultato prima delle imposte</a:t>
            </a:r>
          </a:p>
          <a:p>
            <a:r>
              <a:rPr lang="it-IT" altLang="it-IT" sz="28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20)</a:t>
            </a:r>
            <a:r>
              <a:rPr lang="it-IT" altLang="it-IT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imposte sul reddito di </a:t>
            </a:r>
            <a:r>
              <a:rPr lang="it-IT" altLang="it-IT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esercizio, correnti, differite e anticipate</a:t>
            </a:r>
            <a:endParaRPr lang="it-IT" altLang="it-IT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21)</a:t>
            </a:r>
            <a:r>
              <a:rPr lang="it-IT" altLang="it-IT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utile (perdita) dell’esercizio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206177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c.c.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23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18672278"/>
              </p:ext>
            </p:extLst>
          </p:nvPr>
        </p:nvGraphicFramePr>
        <p:xfrm>
          <a:off x="611560" y="1556792"/>
          <a:ext cx="7632848" cy="2727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32848"/>
              </a:tblGrid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A) VALORE DELLA PRODUZIONE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1) Ricavi delle vendite e delle prestazioni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2) Variazioni delle rimanenze di prodotti in corso di lavorazione, semilavorati e finiti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3) Variazione dei lavori in corso su ordinazione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4) Incrementi di immobilizzazioni per lavori interni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5) Altri ricavi  e proventi, con separata indicazione dei contributi in conto esercizio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675283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c.c.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24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4860959"/>
              </p:ext>
            </p:extLst>
          </p:nvPr>
        </p:nvGraphicFramePr>
        <p:xfrm>
          <a:off x="467544" y="1268760"/>
          <a:ext cx="8064896" cy="5356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4896"/>
              </a:tblGrid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B) COSTI DELLA PRODUZIONE</a:t>
                      </a:r>
                      <a:endParaRPr lang="it-IT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6) Per materie prime, sussidiarie, di consumo e merci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7) Per servizi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8) Per godimento beni di terzi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9) Per il personale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a) Salari e stipendi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b) Oneri sociali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c) Trattamento di fine rapporto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d) Trattamento di quiescienza e simili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e) Altri costi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10) Ammortamenti e svalutazioni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a) Ammortamento delle immobilizzazioni immateriali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b) Ammortamento delle immobilizzazioni materiali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c) Altre svalutazioni delle immobilizzazioni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d) Svalutazione dei crediti compresi nell'attivo circolante e delle disponibiltà liquide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11) Variazione delle rimanenze di materie prime, sussidiarie, di consumo e merci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12) Accantonamenti per rischi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13) Altri accantonamenti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14) Oneri diversi di gestione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7646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c.c.  </a:t>
            </a:r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 </a:t>
            </a: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25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49252855"/>
              </p:ext>
            </p:extLst>
          </p:nvPr>
        </p:nvGraphicFramePr>
        <p:xfrm>
          <a:off x="611560" y="1340768"/>
          <a:ext cx="7992888" cy="476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2888"/>
              </a:tblGrid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C) PROVENTI E ONERI FINANZIARI</a:t>
                      </a:r>
                      <a:endParaRPr lang="it-IT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15) Proventi da partecipazioni, con separata indicazione di quelli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 imprese controllate e collegate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e di quelli relativi a controllanti e a imprese sottoposte al controllo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di queste ultime</a:t>
                      </a:r>
                      <a:endParaRPr lang="it-IT" sz="18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16) Altri proventi finanziari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a)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da </a:t>
                      </a: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crediti iscritti nelle immobilizzazioni, con separata indicazione di quelli 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marL="357188" marR="0" indent="-3571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da imprese controllate e collegate e di quelli da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controllanti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e da imprese  sottoposte al controllo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di queste ultime</a:t>
                      </a:r>
                      <a:endParaRPr lang="it-IT" sz="18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b) Da titoli iscritti nelle immobilizzazioni che non costituiscono partecipazioni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c) Da titoli iscritti nell'attivo circolante che non costituiscono partecipazioni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d) Proventi diversi dai precedenti, con separata indicazione di quelli verso imprese 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marL="357188" marR="0" indent="-35718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 controllate e collegate e di quelli da </a:t>
                      </a:r>
                      <a:r>
                        <a:rPr lang="it-IT" sz="1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controllanti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e da imprese  sottoposte al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controllo</a:t>
                      </a:r>
                      <a:r>
                        <a:rPr lang="it-IT" sz="18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di queste ultime</a:t>
                      </a:r>
                      <a:endParaRPr lang="it-IT" sz="18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17) Interessi ed altri oneri finanziari, con separata indicazione di quelli verso imprese </a:t>
                      </a:r>
                      <a:endParaRPr lang="it-IT" sz="1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 controllate e collegate e verso controllanti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17-bis) Utili e perdite su cambi</a:t>
                      </a:r>
                      <a:endParaRPr lang="it-IT" sz="1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(</a:t>
                      </a:r>
                      <a:r>
                        <a:rPr lang="it-IT" sz="18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 + 16 - 17 +- 17-bis</a:t>
                      </a:r>
                      <a:r>
                        <a:rPr lang="it-IT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it-IT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67126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.  </a:t>
            </a: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in 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26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9443258"/>
              </p:ext>
            </p:extLst>
          </p:nvPr>
        </p:nvGraphicFramePr>
        <p:xfrm>
          <a:off x="539552" y="1340768"/>
          <a:ext cx="8487220" cy="4770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87220"/>
              </a:tblGrid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D) RETTIFICHE DI VALORE DI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ATTIVITÀ‘</a:t>
                      </a:r>
                      <a:r>
                        <a:rPr lang="it-IT" sz="2200" b="1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E PASSIVITA’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FINANZIARIE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18) Rivalutazioni: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a) di partecipazioni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b) di immobilizzazioni finanziarie  che non costituiscono partecipazioni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c) di titoli iscritti all'attivo circolante che non costituiscono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partecipazioni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it-IT" sz="22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d) di strumenti finanziari derivati</a:t>
                      </a:r>
                    </a:p>
                    <a:p>
                      <a:pPr algn="l" fontAlgn="b"/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19) Svalutazioni: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a) di partecipazioni</a:t>
                      </a:r>
                      <a:endParaRPr lang="it-IT" sz="22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b) di immobilizzazioni finanziarie che non costituiscono partecipazioni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c) di titoli iscritti all'attivo circolante che non costituiscono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partecipazioni</a:t>
                      </a:r>
                    </a:p>
                    <a:p>
                      <a:pPr algn="l" fontAlgn="b"/>
                      <a:r>
                        <a:rPr lang="it-IT" sz="2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it-IT" sz="22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d) di strumenti finanziari derivati</a:t>
                      </a:r>
                    </a:p>
                    <a:p>
                      <a:pPr algn="l" fontAlgn="b"/>
                      <a:endParaRPr lang="it-IT" sz="2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delle rettifiche (18-19)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1058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 – Art. 2425 c.c. </a:t>
            </a: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in 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27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6271819"/>
              </p:ext>
            </p:extLst>
          </p:nvPr>
        </p:nvGraphicFramePr>
        <p:xfrm>
          <a:off x="611560" y="1556792"/>
          <a:ext cx="7920880" cy="1699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0"/>
              </a:tblGrid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RISULTATO PRIMA DELLE IMPOSTE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(A – B ± C ± D ± E)</a:t>
                      </a:r>
                    </a:p>
                    <a:p>
                      <a:pPr algn="l" fontAlgn="b"/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20) </a:t>
                      </a:r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Imposte sul reddito dell'esercizio, correnti, differite e </a:t>
                      </a:r>
                      <a:r>
                        <a:rPr lang="it-IT" sz="22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anticipate</a:t>
                      </a:r>
                    </a:p>
                    <a:p>
                      <a:pPr algn="l" fontAlgn="b"/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21)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UTILE </a:t>
                      </a:r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(O PERDITA) DELL'ESERCIZIO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08185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Nota Integrativa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nota integrativa fornisce:</a:t>
            </a:r>
          </a:p>
          <a:p>
            <a:pPr algn="just"/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 </a:t>
            </a:r>
            <a:r>
              <a:rPr lang="it-IT" sz="2200" dirty="0">
                <a:solidFill>
                  <a:srgbClr val="1D855D"/>
                </a:solidFill>
                <a:latin typeface="Calibri" panose="020F0502020204030204" pitchFamily="34" charset="0"/>
              </a:rPr>
              <a:t>commento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esplicativo dei dati presentati nello stato patrimoniale e nel conto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economico, che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loro natura sono sintetici e quantitativi (funzione esplicativa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);</a:t>
            </a:r>
          </a:p>
          <a:p>
            <a:pPr algn="just"/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una </a:t>
            </a:r>
            <a:r>
              <a:rPr lang="it-IT" sz="2200" dirty="0">
                <a:solidFill>
                  <a:srgbClr val="1D855D"/>
                </a:solidFill>
                <a:latin typeface="Calibri" panose="020F0502020204030204" pitchFamily="34" charset="0"/>
              </a:rPr>
              <a:t>evidenza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delle informazioni di carattere qualitativo che per la loro natura non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fornite dagli schemi di stato patrimoniale e conto economico. La nota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integrativa contiene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 forma descrittiva, informazioni ulteriori rispetto a quelle fornite dagli schemi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bilancio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(funzione integrativa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21129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Nota Integrativa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contenuto della nota integrativa è definito dalle seguenti fonti normative: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2427 “Contenuto della nota integrativa” del codice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2427-bis “Informazioni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relative al 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fair value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degli strumenti finanziari” del codice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2423 “Redazione del bilancio” del codice civile, che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stabilisce una prescrizione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generale riguardante le informazioni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complementari;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altre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norme del codice civile diverse dalle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precedenti;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altre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disposizioni diverse dal codice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civile.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809023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Composizione e schemi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2423 c.c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amministratori devono redigere il bilancio di esercizio, costituito dallo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patrimoniale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dal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</a:t>
            </a:r>
            <a:r>
              <a:rPr lang="it-IT" sz="2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economico, 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rendiconto finanziario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dalla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nota integrativa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struttura dello stato patrimoniale e del conto economico è disciplinata dall’articolo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2423-ter che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prevede una serie di disposizioni relative all’ordine di presentazione, alla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suddivisione, raggruppamento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aggiunta, adattamento e comparazione delle voci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negli schemi.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25227" y="5733256"/>
            <a:ext cx="8350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 In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vigore 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01.01.2016 e si applica ai bilanci relativi agli esercizi finanziari aventi inizio a partire da quella data</a:t>
            </a:r>
          </a:p>
          <a:p>
            <a:pPr algn="just"/>
            <a:endParaRPr lang="it-IT" sz="1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Principali informazioni contenute nella Nota Integrativa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71560"/>
            <a:ext cx="8229600" cy="4937760"/>
          </a:xfrm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Principi generali utilizzati per la formazione del bilancio (prudenza, continuità, competenza, ecc.);</a:t>
            </a:r>
          </a:p>
          <a:p>
            <a:pPr marL="457200" indent="-457200" algn="just">
              <a:buAutoNum type="arabicParenR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Criteri di valutazione adottati con specifica delle motivazioni di valutazione di alcune voci (es. modifica dei criteri di ammortamento);</a:t>
            </a:r>
          </a:p>
          <a:p>
            <a:pPr marL="457200" indent="-457200" algn="just">
              <a:buAutoNum type="arabicParenR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Variazioni intervenute nella consistenza delle voci attive, passive e del patrimonio netto;</a:t>
            </a:r>
          </a:p>
          <a:p>
            <a:pPr marL="457200" indent="-457200" algn="just">
              <a:buAutoNum type="arabicParenR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Notizie aggiuntive su specifiche voci;</a:t>
            </a:r>
          </a:p>
          <a:p>
            <a:pPr marL="457200" indent="-457200" algn="just">
              <a:buAutoNum type="arabicParenR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Altre informazioni rilevanti per comprendere la gestione aziendale (es. notizie sui dipendenti, operazioni con parti correlate, ecc.).</a:t>
            </a:r>
          </a:p>
          <a:p>
            <a:pPr marL="457200" indent="-457200" algn="just">
              <a:buAutoNum type="arabicParenR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217947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Relazione sulla gestione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L’informativa della relazione sulla gestione serve a consentire al lettore di bilancio di valutare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complesso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l’esercizio dell’attività di direzione e coordinamento e la rispondenza di tale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esercizio all’interesse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società.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Nella relazione sulla gestione gli amministratori sono tenuti a indicare i rapporti intercorsi sia con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chi esercita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l’attività di direzione e coordinamento che con le altre società che vi sono soggette,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nonché l’effetto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che tale attività ha avuto sull’esercizio dell’impresa sociale e sui suoi risultati.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02875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Relazione sulla gestione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Il contenuto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della relazione sulla gestione può essere così sintetizzato: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videnza dei più rilevanti andamenti strategico-gestionali mediante una disamina fedele, equilibrata ed esauriente della situazione della società e dell’andamento e del risultato della gestione;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videnza dei fenomeni dinamici importanti con riguardo allo sviluppo della combinazione produttiva;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apporti con imprese controllate, collegate e controllanti;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ltre informazioni a tutela dei terzi.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33703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Relazione dei Sindaci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201440"/>
            <a:ext cx="8229600" cy="4937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tale relazione i sindaci devono dare atto: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consiglio di amministrazione ha predisposto con ampiezza di informazioni la nota integrativa e la relazione sulla gestione, illustrando i criteri di valutazione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adottati;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occasione delle verifiche periodiche , il Collegio Sindacale ha sempre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constatato: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regolare tenuta dei libri sociali e delle altre scritture obbligatorie nonché la conformità delle risultanze contabili ai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documenti;</a:t>
            </a:r>
          </a:p>
          <a:p>
            <a:pPr algn="just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consistenza delle disponibilità e dei valori di cassa e l’esistenza di titoli di proprietà.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990417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patrimoniale rappresenta la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situazione patrimoniale e finanziaria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della società. Nello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patrimoniale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indicate le attività; le passività  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patrimonio netto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società alla data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chiusura dell’esercizio.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2424 codice civile prescrive uno schema obbligatorio, analitico e redatto in modo tale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evidenziare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aggregati parziali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forma dello stato patrimoniale è quella a </a:t>
            </a:r>
            <a:r>
              <a:rPr lang="it-IT" sz="2400" b="1" dirty="0">
                <a:solidFill>
                  <a:srgbClr val="1D855D"/>
                </a:solidFill>
                <a:latin typeface="Calibri" panose="020F0502020204030204" pitchFamily="34" charset="0"/>
              </a:rPr>
              <a:t>sezioni </a:t>
            </a:r>
            <a:r>
              <a:rPr lang="it-IT" sz="2400" b="1" dirty="0" smtClean="0">
                <a:solidFill>
                  <a:srgbClr val="1D855D"/>
                </a:solidFill>
                <a:latin typeface="Calibri" panose="020F0502020204030204" pitchFamily="34" charset="0"/>
              </a:rPr>
              <a:t>contrapposte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denominate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rispettivamente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e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Passivo.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446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-  Art. 2424 c.c. </a:t>
            </a:r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 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1691680" y="1639788"/>
            <a:ext cx="11255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Attività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5004048" y="1639788"/>
            <a:ext cx="33923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netto e Passività</a:t>
            </a: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549275" y="2576413"/>
            <a:ext cx="399573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A) Crediti verso soci</a:t>
            </a:r>
          </a:p>
          <a:p>
            <a:pPr algn="l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versamenti ancora dovuti</a:t>
            </a:r>
          </a:p>
          <a:p>
            <a:pPr algn="l"/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l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Immobilizzazioni</a:t>
            </a:r>
          </a:p>
          <a:p>
            <a:pPr algn="l"/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l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Attivo circolante</a:t>
            </a:r>
          </a:p>
          <a:p>
            <a:pPr algn="l"/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l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D) Ratei e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risconti</a:t>
            </a: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4860032" y="2576411"/>
            <a:ext cx="410445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AutoNum type="alphaUcParenR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Patrimonio netto</a:t>
            </a:r>
          </a:p>
          <a:p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Fondi per rischi ed oneri</a:t>
            </a:r>
          </a:p>
          <a:p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TFR</a:t>
            </a: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D) Debiti</a:t>
            </a:r>
          </a:p>
          <a:p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68288" indent="-268288"/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E) Ratei e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risconti</a:t>
            </a: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395536" y="2204864"/>
            <a:ext cx="8151812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4547901" y="1412776"/>
            <a:ext cx="24099" cy="4824536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959831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patrimoniale - 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2424 c.c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in vigore dal 01.01.2016</a:t>
            </a:r>
            <a:endParaRPr lang="it-IT" altLang="it-IT" sz="24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1691680" y="1351756"/>
            <a:ext cx="11255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Attività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5004048" y="1351756"/>
            <a:ext cx="33923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netto e Passività</a:t>
            </a: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323528" y="1844826"/>
            <a:ext cx="414791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A) Crediti verso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 per </a:t>
            </a:r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versamenti ancora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dovuti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l"/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Immateriali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Materiali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Finanziarie</a:t>
            </a:r>
          </a:p>
          <a:p>
            <a:pPr algn="l"/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Attivo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circolante</a:t>
            </a:r>
          </a:p>
          <a:p>
            <a:pPr marL="357188" indent="-357188" algn="l">
              <a:buAutoNum type="romanUcPeriod"/>
            </a:pPr>
            <a:r>
              <a:rPr lang="it-IT" altLang="it-IT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Rimanenze</a:t>
            </a:r>
          </a:p>
          <a:p>
            <a:pPr marL="357188" indent="-357188" algn="l">
              <a:buAutoNum type="romanUcPeriod"/>
            </a:pPr>
            <a:r>
              <a:rPr lang="it-IT" altLang="it-IT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Crediti</a:t>
            </a:r>
          </a:p>
          <a:p>
            <a:pPr marL="357188" indent="-357188" algn="l">
              <a:buAutoNum type="romanUcPeriod"/>
            </a:pPr>
            <a:r>
              <a:rPr lang="it-IT" altLang="it-IT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Attività finanziarie che non costituiscono immobilizzazioni</a:t>
            </a:r>
          </a:p>
          <a:p>
            <a:pPr marL="357188" indent="-357188" algn="l">
              <a:buAutoNum type="romanUcPeriod"/>
            </a:pPr>
            <a:r>
              <a:rPr lang="it-IT" altLang="it-IT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Disponibilità liquide</a:t>
            </a:r>
            <a:endParaRPr lang="it-IT" altLang="it-IT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268288" indent="-268288" algn="l"/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D) Ratei e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risconti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4716016" y="1844824"/>
            <a:ext cx="4283968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AutoNum type="alphaUcParenR"/>
            </a:pPr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Patrimonio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netto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Capitale sociale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Riserva da sovrapprezzo delle azioni;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Riserva di rivalutazione;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Riserva legale;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</a:rPr>
              <a:t>Riserve statutarie;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Altre riserve, distintamente indicate</a:t>
            </a:r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;</a:t>
            </a:r>
            <a:endParaRPr lang="it-IT" alt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357188" indent="-357188">
              <a:buAutoNum type="romanUcPeriod"/>
            </a:pPr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Riserva per operazioni di copertura dei flussi finanziari attesi;</a:t>
            </a:r>
            <a:endParaRPr lang="it-IT" alt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Utili (perdite) </a:t>
            </a:r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portati </a:t>
            </a:r>
            <a:r>
              <a:rPr lang="it-IT" alt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a nuovo;</a:t>
            </a:r>
          </a:p>
          <a:p>
            <a:pPr marL="357188" indent="-357188">
              <a:buAutoNum type="romanUcPeriod"/>
            </a:pPr>
            <a:r>
              <a:rPr lang="it-IT" altLang="it-IT" b="1" dirty="0">
                <a:solidFill>
                  <a:srgbClr val="C00000"/>
                </a:solidFill>
                <a:latin typeface="Calibri" panose="020F0502020204030204" pitchFamily="34" charset="0"/>
              </a:rPr>
              <a:t>Utile (perdita) </a:t>
            </a:r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dell’esercizio;</a:t>
            </a:r>
          </a:p>
          <a:p>
            <a:pPr marL="357188" indent="-357188">
              <a:buAutoNum type="romanUcPeriod"/>
            </a:pPr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Riserva negativa per azioni proprie in portafoglio.</a:t>
            </a:r>
            <a:endParaRPr lang="it-IT" alt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Fondi per rischi ed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oneri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C)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TFR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D)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68288" indent="-268288"/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E) Ratei e </a:t>
            </a: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risconti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395536" y="1772816"/>
            <a:ext cx="8151812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4547901" y="1247606"/>
            <a:ext cx="24099" cy="512153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75481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classificazione degli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elementi:</a:t>
            </a:r>
          </a:p>
          <a:p>
            <a:pPr marL="0" indent="0" algn="just">
              <a:buNone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PASSIVO 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</a:t>
            </a: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051720" y="2025422"/>
            <a:ext cx="66967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effettuata principalmente sulla base del criterio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</a:t>
            </a:r>
            <a:r>
              <a:rPr lang="it-IT" sz="2200" b="1" dirty="0" smtClean="0">
                <a:solidFill>
                  <a:srgbClr val="1D855D"/>
                </a:solidFill>
                <a:latin typeface="Calibri" panose="020F0502020204030204" pitchFamily="34" charset="0"/>
              </a:rPr>
              <a:t>destinazione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 base al quale, ai sensi di quanto disposto dall’articolo 2424-bis, comma 1, “</a:t>
            </a:r>
            <a:r>
              <a:rPr lang="it-IT" sz="22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elementi patrimoniali destinati ad essere utilizzati durevolmente devono essere iscritti tra le immobilizzazioni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051720" y="4092168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effettuata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principalmente sulla base della </a:t>
            </a:r>
            <a:r>
              <a:rPr lang="it-IT" sz="2200" b="1" dirty="0">
                <a:solidFill>
                  <a:srgbClr val="1D855D"/>
                </a:solidFill>
                <a:latin typeface="Calibri" panose="020F0502020204030204" pitchFamily="34" charset="0"/>
              </a:rPr>
              <a:t>natura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delle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fonti di finanziamento; ciò al fine di distinguere i mezzi di terzi dai mezzi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propri.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33529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12 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  <a:tabLst>
                <a:tab pos="1438275" algn="l"/>
                <a:tab pos="1617663" algn="l"/>
              </a:tabLst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	   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NOTA</a:t>
            </a:r>
          </a:p>
          <a:p>
            <a:pPr marL="0" indent="0" algn="just">
              <a:buNone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INTEGRATIVA 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</a:t>
            </a: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55776" y="2025422"/>
            <a:ext cx="61926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schema di stato patrimoniale prevede l’iscrizione delle voci dell’attivo </a:t>
            </a: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netto delle </a:t>
            </a:r>
            <a:r>
              <a:rPr lang="it-IT" sz="22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rettifiche di </a:t>
            </a: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quali ad esempio, fondi di ammortamento e altre poste rettificative (ad esempio,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fondo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svalutazione crediti e le svalutazioni delle rimanenze di magazzino).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646746"/>
            <a:ext cx="6264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fornisce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adeguata informativa su qualsiasi posta rettificativa delle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voci dell’attivo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anche quando l’informazione non è espressamente richiesta dal codice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897674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stato patrimoniale - ATTIVO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à"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09600" y="13716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101907"/>
              </p:ext>
            </p:extLst>
          </p:nvPr>
        </p:nvGraphicFramePr>
        <p:xfrm>
          <a:off x="467544" y="1340768"/>
          <a:ext cx="7964338" cy="512064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964338"/>
              </a:tblGrid>
              <a:tr h="175260">
                <a:tc>
                  <a:txBody>
                    <a:bodyPr/>
                    <a:lstStyle/>
                    <a:p>
                      <a:pPr marL="0" indent="0" algn="l" fontAlgn="b">
                        <a:buNone/>
                      </a:pP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A) CREDITI </a:t>
                      </a:r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V/ SOCI PER VERSAMENTI ANCORA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DOVUTI</a:t>
                      </a:r>
                    </a:p>
                    <a:p>
                      <a:pPr marL="0" indent="0" algn="l" fontAlgn="b">
                        <a:buNone/>
                      </a:pPr>
                      <a:r>
                        <a:rPr lang="it-IT" sz="22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 separata indicazione della parte già richiamata</a:t>
                      </a:r>
                      <a:endParaRPr lang="it-IT" sz="2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B) IMMOBILIZZAZIONI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I.  Immobilizzazioni immateriali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II. Immobilizzazioni materiali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III. Immobilizzazioni finanziarie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C) ATTIVO CIRCOLANTE</a:t>
                      </a:r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I. Rimanenze</a:t>
                      </a:r>
                      <a:endParaRPr lang="it-IT" sz="2200" b="1" i="1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II. Crediti</a:t>
                      </a:r>
                      <a:endParaRPr lang="it-IT" sz="2200" b="1" i="1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III. Attività finanziarie </a:t>
                      </a:r>
                      <a:endParaRPr lang="it-IT" sz="2200" b="1" i="1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IV. Disponibilità liquide</a:t>
                      </a:r>
                      <a:endParaRPr lang="it-IT" sz="2200" b="1" i="1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D) RATEI E </a:t>
                      </a:r>
                      <a:r>
                        <a:rPr lang="it-IT" sz="22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RISCONTI</a:t>
                      </a:r>
                      <a:endParaRPr lang="it-IT" sz="22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TOTALE ATTIVO</a:t>
                      </a:r>
                      <a:endParaRPr lang="it-IT" sz="2200" b="1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it-IT" sz="2200" b="1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endParaRPr lang="it-IT" sz="2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69382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354</TotalTime>
  <Words>2622</Words>
  <Application>Microsoft Office PowerPoint</Application>
  <PresentationFormat>Presentazione su schermo (4:3)</PresentationFormat>
  <Paragraphs>419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Satellite</vt:lpstr>
      <vt:lpstr>Composizione e schemi di bilancio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amministratore</cp:lastModifiedBy>
  <cp:revision>48</cp:revision>
  <cp:lastPrinted>2015-09-26T09:28:04Z</cp:lastPrinted>
  <dcterms:created xsi:type="dcterms:W3CDTF">2015-02-05T16:32:32Z</dcterms:created>
  <dcterms:modified xsi:type="dcterms:W3CDTF">2015-09-29T14:38:51Z</dcterms:modified>
</cp:coreProperties>
</file>