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88" r:id="rId3"/>
    <p:sldId id="300" r:id="rId4"/>
    <p:sldId id="302" r:id="rId5"/>
    <p:sldId id="301" r:id="rId6"/>
    <p:sldId id="303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855D"/>
    <a:srgbClr val="D4DD83"/>
    <a:srgbClr val="C8D35F"/>
    <a:srgbClr val="AFEBAF"/>
    <a:srgbClr val="94E494"/>
    <a:srgbClr val="84E084"/>
    <a:srgbClr val="53F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70" d="100"/>
          <a:sy n="70" d="100"/>
        </p:scale>
        <p:origin x="5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t>01/11/2017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B11E88F-83F9-4FE9-ABAA-BB49AE983B7A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67204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B11E88F-83F9-4FE9-ABAA-BB49AE983B7A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62715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B11E88F-83F9-4FE9-ABAA-BB49AE983B7A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755815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B11E88F-83F9-4FE9-ABAA-BB49AE983B7A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1047889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B11E88F-83F9-4FE9-ABAA-BB49AE983B7A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1047889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D961205-9E5E-4FA3-A9DC-347F2585675E}" type="datetime1">
              <a:rPr lang="it-IT" smtClean="0"/>
              <a:t>01/11/2017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DE5-8B0D-48F3-B8F4-2D34327DC82F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2B12F-B6F7-46CF-97F6-D974E8B80974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7C5F-7968-4475-BFDD-1EA6B473D337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7F08F6E-85B6-46DB-A1BC-22007D0D4D47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6589A-A85E-4C05-A847-65A876AF248C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07A9-6FFA-45EC-9D5D-CEB52601689F}" type="datetime1">
              <a:rPr lang="it-IT" smtClean="0"/>
              <a:t>01/11/2017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5B9-6EE3-42B0-B64F-450EA576C6CE}" type="datetime1">
              <a:rPr lang="it-IT" smtClean="0"/>
              <a:t>01/11/2017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E0A2-DA8A-4B17-B6D4-074A2A1506BD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4EC1-3EBF-434F-8C41-3FD2F9F92B27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7775-32A2-4D14-B819-BC7E909F9D24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83C4A8-6B7F-4F34-B231-9CD959967D28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  <a:t>IRAP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dirty="0"/>
              <a:t>Gaudenzio </a:t>
            </a:r>
            <a:r>
              <a:rPr lang="it-IT" dirty="0" err="1"/>
              <a:t>Albertinazzi</a:t>
            </a:r>
            <a:endParaRPr lang="it-IT"/>
          </a:p>
          <a:p>
            <a:pPr algn="ctr"/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 smtClean="0">
                <a:solidFill>
                  <a:srgbClr val="C00000"/>
                </a:solidFill>
              </a:rPr>
              <a:t>C</a:t>
            </a:r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34529-B0CD-4C32-B004-4B1D3BE32FCB}" type="slidenum">
              <a:rPr lang="it-IT"/>
              <a:pPr>
                <a:defRPr/>
              </a:pPr>
              <a:t>2</a:t>
            </a:fld>
            <a:endParaRPr lang="it-IT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007796" cy="5112568"/>
          </a:xfrm>
          <a:noFill/>
        </p:spPr>
        <p:txBody>
          <a:bodyPr lIns="92075" tIns="46038" rIns="92075" bIns="46038">
            <a:noAutofit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L’Imposta regionale sulle attività produttive (Irap) è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stata introdotta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 la riforma fiscale del 1998 (D.lgs. 446/1997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).</a:t>
            </a:r>
          </a:p>
          <a:p>
            <a:pPr marL="0" indent="0" algn="just">
              <a:spcBef>
                <a:spcPct val="0"/>
              </a:spcBef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it-IT" altLang="it-IT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Presupposto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sercizio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abituale di una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attività autonomamente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organizzata diretta alla produzione o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allo scambio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beni ovvero alla prestazione di servizi (diverso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 imposte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sul reddito e imposte sugli scambi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).</a:t>
            </a:r>
          </a:p>
          <a:p>
            <a:pPr marL="0" indent="0" algn="just">
              <a:spcBef>
                <a:spcPct val="0"/>
              </a:spcBef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it-IT" sz="2000" i="1" dirty="0">
                <a:solidFill>
                  <a:srgbClr val="C00000"/>
                </a:solidFill>
                <a:latin typeface="Calibri" panose="020F0502020204030204" pitchFamily="34" charset="0"/>
              </a:rPr>
              <a:t>Soggetti passivi:</a:t>
            </a:r>
          </a:p>
          <a:p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soggetti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passivi Ires</a:t>
            </a:r>
          </a:p>
          <a:p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società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persone</a:t>
            </a:r>
          </a:p>
          <a:p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esercenti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arti e professioni (lavoratori autonomi se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dotati di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autonoma organizzazione)</a:t>
            </a:r>
          </a:p>
          <a:p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organi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amministrazioni dello Stato, regioni,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province, comuni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ed enti pubblici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IRAP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41831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34529-B0CD-4C32-B004-4B1D3BE32FCB}" type="slidenum">
              <a:rPr lang="it-IT"/>
              <a:pPr>
                <a:defRPr/>
              </a:pPr>
              <a:t>3</a:t>
            </a:fld>
            <a:endParaRPr lang="it-IT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007796" cy="5112568"/>
          </a:xfrm>
          <a:noFill/>
        </p:spPr>
        <p:txBody>
          <a:bodyPr lIns="92075" tIns="46038" rIns="92075" bIns="46038">
            <a:noAutofit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Base </a:t>
            </a:r>
            <a:r>
              <a:rPr lang="it-IT" sz="2000" dirty="0">
                <a:solidFill>
                  <a:srgbClr val="C00000"/>
                </a:solidFill>
                <a:latin typeface="Calibri" panose="020F0502020204030204" pitchFamily="34" charset="0"/>
              </a:rPr>
              <a:t>imponibile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(per imprese commerciali):</a:t>
            </a: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spcBef>
                <a:spcPct val="0"/>
              </a:spcBef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IRAP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441713"/>
              </p:ext>
            </p:extLst>
          </p:nvPr>
        </p:nvGraphicFramePr>
        <p:xfrm>
          <a:off x="1423442" y="1988840"/>
          <a:ext cx="6096000" cy="2865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A)</a:t>
                      </a:r>
                      <a:r>
                        <a:rPr lang="it-IT" baseline="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 – B) Differenza tra Valore e Costi della Produzione</a:t>
                      </a:r>
                      <a:endParaRPr lang="it-IT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it-IT" dirty="0" smtClean="0">
                          <a:latin typeface="Calibri" panose="020F0502020204030204" pitchFamily="34" charset="0"/>
                        </a:rPr>
                        <a:t>Esclusione</a:t>
                      </a:r>
                      <a:r>
                        <a:rPr lang="it-IT" baseline="0" dirty="0" smtClean="0">
                          <a:latin typeface="Calibri" panose="020F0502020204030204" pitchFamily="34" charset="0"/>
                        </a:rPr>
                        <a:t> delle voci di cui ai numeri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latin typeface="Calibri" panose="020F0502020204030204" pitchFamily="34" charset="0"/>
                        </a:rPr>
                        <a:t>9) Costi del</a:t>
                      </a:r>
                      <a:r>
                        <a:rPr lang="it-IT" baseline="0" dirty="0" smtClean="0">
                          <a:latin typeface="Calibri" panose="020F0502020204030204" pitchFamily="34" charset="0"/>
                        </a:rPr>
                        <a:t> personale</a:t>
                      </a:r>
                      <a:endParaRPr lang="it-IT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latin typeface="Calibri" panose="020F0502020204030204" pitchFamily="34" charset="0"/>
                        </a:rPr>
                        <a:t>10) c) Altre</a:t>
                      </a:r>
                      <a:r>
                        <a:rPr lang="it-IT" baseline="0" dirty="0" smtClean="0">
                          <a:latin typeface="Calibri" panose="020F0502020204030204" pitchFamily="34" charset="0"/>
                        </a:rPr>
                        <a:t> svalutazione delle immobilizzazioni</a:t>
                      </a:r>
                      <a:endParaRPr lang="it-IT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latin typeface="Calibri" panose="020F0502020204030204" pitchFamily="34" charset="0"/>
                        </a:rPr>
                        <a:t>10) d) Svalutazione dei crediti</a:t>
                      </a:r>
                      <a:endParaRPr lang="it-IT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latin typeface="Calibri" panose="020F0502020204030204" pitchFamily="34" charset="0"/>
                        </a:rPr>
                        <a:t>12) Accantonamenti</a:t>
                      </a:r>
                      <a:r>
                        <a:rPr lang="it-IT" baseline="0" dirty="0" smtClean="0">
                          <a:latin typeface="Calibri" panose="020F0502020204030204" pitchFamily="34" charset="0"/>
                        </a:rPr>
                        <a:t> per rischi</a:t>
                      </a:r>
                      <a:endParaRPr lang="it-IT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latin typeface="Calibri" panose="020F0502020204030204" pitchFamily="34" charset="0"/>
                        </a:rPr>
                        <a:t>13) Altri Accantonamenti</a:t>
                      </a:r>
                      <a:r>
                        <a:rPr lang="it-IT" baseline="0" dirty="0" smtClean="0">
                          <a:latin typeface="Calibri" panose="020F0502020204030204" pitchFamily="34" charset="0"/>
                        </a:rPr>
                        <a:t> </a:t>
                      </a:r>
                      <a:endParaRPr lang="it-IT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4" name="Freccia angolare in su 3"/>
          <p:cNvSpPr/>
          <p:nvPr/>
        </p:nvSpPr>
        <p:spPr>
          <a:xfrm rot="5400000">
            <a:off x="761171" y="1754814"/>
            <a:ext cx="576064" cy="46805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653402"/>
              </p:ext>
            </p:extLst>
          </p:nvPr>
        </p:nvGraphicFramePr>
        <p:xfrm>
          <a:off x="1423442" y="5157192"/>
          <a:ext cx="6096000" cy="370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it-IT" kern="120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 - Deduzioni forfetarie</a:t>
                      </a:r>
                      <a:endParaRPr kumimoji="0" lang="it-IT" b="1" kern="1200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9" name="Freccia angolare in su 8"/>
          <p:cNvSpPr/>
          <p:nvPr/>
        </p:nvSpPr>
        <p:spPr>
          <a:xfrm rot="5400000">
            <a:off x="869954" y="4923166"/>
            <a:ext cx="576064" cy="468052"/>
          </a:xfrm>
          <a:prstGeom prst="bentUpArrow">
            <a:avLst>
              <a:gd name="adj1" fmla="val 25000"/>
              <a:gd name="adj2" fmla="val 25000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201138"/>
              </p:ext>
            </p:extLst>
          </p:nvPr>
        </p:nvGraphicFramePr>
        <p:xfrm>
          <a:off x="1403648" y="5866472"/>
          <a:ext cx="6096000" cy="370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it-IT" kern="120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= BASE IMPONIBILE IRAP</a:t>
                      </a:r>
                      <a:endParaRPr kumimoji="0" lang="it-IT" b="1" kern="1200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1" name="Freccia angolare in su 10"/>
          <p:cNvSpPr/>
          <p:nvPr/>
        </p:nvSpPr>
        <p:spPr>
          <a:xfrm rot="5400000">
            <a:off x="869954" y="5651630"/>
            <a:ext cx="576064" cy="468052"/>
          </a:xfrm>
          <a:prstGeom prst="bentUpArrow">
            <a:avLst>
              <a:gd name="adj1" fmla="val 25000"/>
              <a:gd name="adj2" fmla="val 25000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33015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34529-B0CD-4C32-B004-4B1D3BE32FCB}" type="slidenum">
              <a:rPr lang="it-IT"/>
              <a:pPr>
                <a:defRPr/>
              </a:pPr>
              <a:t>4</a:t>
            </a:fld>
            <a:endParaRPr lang="it-IT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007796" cy="5112568"/>
          </a:xfrm>
          <a:noFill/>
        </p:spPr>
        <p:txBody>
          <a:bodyPr lIns="92075" tIns="46038" rIns="92075" bIns="46038">
            <a:noAutofit/>
          </a:bodyPr>
          <a:lstStyle/>
          <a:p>
            <a:pPr marL="0" indent="0" algn="just">
              <a:spcBef>
                <a:spcPct val="0"/>
              </a:spcBef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it-IT" altLang="it-IT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Aliquota </a:t>
            </a:r>
            <a:r>
              <a:rPr lang="it-IT" altLang="it-IT" sz="2000" i="1" dirty="0" smtClean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it-IT" altLang="it-IT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3,9%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regioni possono variare l’aliquota in aumento o in diminuzione fino ad un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massimo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un punto percentuale.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Sono previste, inoltre, alcune aliquote speciali per determinate categorie di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contribuenti.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spcBef>
                <a:spcPct val="0"/>
              </a:spcBef>
              <a:buNone/>
            </a:pPr>
            <a:endParaRPr lang="it-IT" alt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spcBef>
                <a:spcPct val="0"/>
              </a:spcBef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it-IT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Territorialità:</a:t>
            </a:r>
            <a:endParaRPr lang="it-IT" sz="2000" i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L’imposta è dovuta alla regione nel cui territorio è realizzata la produzione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valore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aggiunto: se il soggetto opera in più regioni il valore aggiunto è ripartito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tra le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diverse regioni in proporzione all’ammontare delle retribuzioni del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personale operante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nelle varie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regioni.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IRAP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0572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34529-B0CD-4C32-B004-4B1D3BE32FCB}" type="slidenum">
              <a:rPr lang="it-IT"/>
              <a:pPr>
                <a:defRPr/>
              </a:pPr>
              <a:t>5</a:t>
            </a:fld>
            <a:endParaRPr lang="it-IT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007796" cy="5112568"/>
          </a:xfrm>
          <a:noFill/>
        </p:spPr>
        <p:txBody>
          <a:bodyPr lIns="92075" tIns="46038" rIns="92075" bIns="46038">
            <a:noAutofit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it-IT" altLang="it-IT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Costi non deducibili</a:t>
            </a: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Quote interessi dei canoni di locazione finanziaria (desunti dal contratto);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Perdite su crediti;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IMU;</a:t>
            </a:r>
          </a:p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osti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personale dipendente ed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assimilato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 classificati in voci diverse dalla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B9, 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compensi per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collaboratori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progetto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ed occasionali.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IRAP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49294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34529-B0CD-4C32-B004-4B1D3BE32FCB}" type="slidenum">
              <a:rPr lang="it-IT"/>
              <a:pPr>
                <a:defRPr/>
              </a:pPr>
              <a:t>6</a:t>
            </a:fld>
            <a:endParaRPr lang="it-IT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007796" cy="5112568"/>
          </a:xfrm>
          <a:noFill/>
        </p:spPr>
        <p:txBody>
          <a:bodyPr lIns="92075" tIns="46038" rIns="92075" bIns="46038">
            <a:noAutofit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it-IT" altLang="it-IT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Spese per prestazioni di lavoro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costo del personale iscritto in bilancio di per sé non concorre alla formazione della base imponibile anche se iscritto in bilancio in voce diverse.</a:t>
            </a: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LEGGE DI STABILITA’ 2015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H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previsto la </a:t>
            </a:r>
            <a:r>
              <a:rPr lang="it-IT" sz="20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deducibilità integrale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del costo del lavoro sostenuto per il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personale dipendente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tempo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indeterminato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LEGGE DI STABILITA’ 2016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Ha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introdotto la </a:t>
            </a:r>
            <a:r>
              <a:rPr lang="it-IT" sz="20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deducibilità al 70%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del costo del lavoro dall’imponibile IRAP per ogni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lavoratore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stagionale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(a determinate condizioni).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IRAP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89860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373</TotalTime>
  <Words>387</Words>
  <Application>Microsoft Office PowerPoint</Application>
  <PresentationFormat>Presentazione su schermo (4:3)</PresentationFormat>
  <Paragraphs>62</Paragraphs>
  <Slides>6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3" baseType="lpstr">
      <vt:lpstr>Bookman Old Style</vt:lpstr>
      <vt:lpstr>Calibri</vt:lpstr>
      <vt:lpstr>Gill Sans MT</vt:lpstr>
      <vt:lpstr>Times New Roman</vt:lpstr>
      <vt:lpstr>Wingdings</vt:lpstr>
      <vt:lpstr>Wingdings 3</vt:lpstr>
      <vt:lpstr>Satellite</vt:lpstr>
      <vt:lpstr>IRAP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</dc:title>
  <dc:creator>giulia barletta</dc:creator>
  <cp:lastModifiedBy>Gaudenzio</cp:lastModifiedBy>
  <cp:revision>60</cp:revision>
  <dcterms:created xsi:type="dcterms:W3CDTF">2015-02-05T16:32:32Z</dcterms:created>
  <dcterms:modified xsi:type="dcterms:W3CDTF">2017-11-01T21:34:38Z</dcterms:modified>
</cp:coreProperties>
</file>