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67" r:id="rId3"/>
    <p:sldId id="268" r:id="rId4"/>
    <p:sldId id="270" r:id="rId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B8A5CA-DE71-46B3-B202-D135DF40C5D0}" type="datetimeFigureOut">
              <a:rPr lang="it-IT" smtClean="0"/>
              <a:t>21/03/2020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900E9-6117-4878-9CE7-6282FAB9DF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9851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2C4B5C2-F7DC-4701-BA28-B93831CAED7F}" type="slidenum">
              <a:rPr kumimoji="0" lang="it-IT" altLang="it-IT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kumimoji="0" lang="it-IT" altLang="it-IT" smtClean="0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it-IT" smtClean="0"/>
          </a:p>
        </p:txBody>
      </p:sp>
    </p:spTree>
    <p:extLst>
      <p:ext uri="{BB962C8B-B14F-4D97-AF65-F5344CB8AC3E}">
        <p14:creationId xmlns:p14="http://schemas.microsoft.com/office/powerpoint/2010/main" val="2192651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E76AD00-5CA4-4A22-BE4A-247A037CC771}" type="slidenum">
              <a:rPr kumimoji="0" lang="it-IT" altLang="it-IT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kumimoji="0" lang="it-IT" altLang="it-IT" smtClean="0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it-IT" smtClean="0"/>
          </a:p>
        </p:txBody>
      </p:sp>
    </p:spTree>
    <p:extLst>
      <p:ext uri="{BB962C8B-B14F-4D97-AF65-F5344CB8AC3E}">
        <p14:creationId xmlns:p14="http://schemas.microsoft.com/office/powerpoint/2010/main" val="24143674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74F12D1-D258-46C5-A16C-8E62A2C82C18}" type="slidenum">
              <a:rPr kumimoji="0" lang="it-IT" altLang="it-IT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kumimoji="0" lang="it-IT" altLang="it-IT" smtClean="0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it-IT" smtClean="0"/>
          </a:p>
        </p:txBody>
      </p:sp>
    </p:spTree>
    <p:extLst>
      <p:ext uri="{BB962C8B-B14F-4D97-AF65-F5344CB8AC3E}">
        <p14:creationId xmlns:p14="http://schemas.microsoft.com/office/powerpoint/2010/main" val="2685393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CFE3855-FF08-4F1A-BB1F-5855563C94AE}" type="datetime1">
              <a:rPr lang="it-IT" smtClean="0"/>
              <a:t>21/03/2020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1" name="Rettango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tango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tango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tango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0FE4E-A91E-44F8-9792-A2FBAB7B3127}" type="datetime1">
              <a:rPr lang="it-IT" smtClean="0"/>
              <a:t>21/03/2020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61951-2B09-4F5A-B617-155DA72CA29C}" type="datetime1">
              <a:rPr lang="it-IT" smtClean="0"/>
              <a:t>21/03/2020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olo isosce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038A-9AED-4DCD-BE58-1829E9BFA69A}" type="datetime1">
              <a:rPr lang="it-IT" smtClean="0"/>
              <a:t>21/03/2020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BE88572-893F-4418-A329-919717358021}" type="datetime1">
              <a:rPr lang="it-IT" smtClean="0"/>
              <a:t>21/03/2020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7027-1BA0-452B-960F-5E85BF090E4F}" type="datetime1">
              <a:rPr lang="it-IT" smtClean="0"/>
              <a:t>21/03/2020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17484-7930-43FB-BC16-C6EDF8B60595}" type="datetime1">
              <a:rPr lang="it-IT" smtClean="0"/>
              <a:t>21/03/2020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3AFA-359D-4425-A4C9-A539FCA95DDC}" type="datetime1">
              <a:rPr lang="it-IT" smtClean="0"/>
              <a:t>21/03/2020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EE9A-858B-40ED-831A-6812B0553281}" type="datetime1">
              <a:rPr lang="it-IT" smtClean="0"/>
              <a:t>21/03/2020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5" name="Connettore 1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1003-7DF2-418A-8152-69AB5D0B19D0}" type="datetime1">
              <a:rPr lang="it-IT" smtClean="0"/>
              <a:t>21/03/2020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98EF-790A-452D-8A9A-84E3757A35FF}" type="datetime1">
              <a:rPr lang="it-IT" smtClean="0"/>
              <a:t>21/03/2020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E946452-5EF1-4B2B-AE78-613BDF31BAE2}" type="datetime1">
              <a:rPr lang="it-IT" smtClean="0"/>
              <a:t>21/03/2020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8" name="Connettore 1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ttore 1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olo isosce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</a:rPr>
              <a:t>Cenni alla disciplin</a:t>
            </a: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</a:rPr>
              <a:t>a degli a</a:t>
            </a: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</a:rPr>
              <a:t>mmortamenti secondo la normativa fiscale</a:t>
            </a:r>
            <a:b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it-IT" altLang="it-IT" sz="2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it-IT" altLang="it-IT" sz="24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it-IT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dirty="0" smtClean="0"/>
              <a:t>Prof. Gaudenzio </a:t>
            </a:r>
            <a:r>
              <a:rPr lang="it-IT" smtClean="0"/>
              <a:t>Albertinazzi</a:t>
            </a:r>
            <a:endParaRPr lang="it-IT" dirty="0"/>
          </a:p>
        </p:txBody>
      </p:sp>
      <p:pic>
        <p:nvPicPr>
          <p:cNvPr id="1026" name="Picture 2" descr="http://www.eco.unipmn.it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2649"/>
            <a:ext cx="3724275" cy="89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259632" y="836712"/>
            <a:ext cx="6019800" cy="1711325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anchor="t" anchorCtr="0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altLang="it-IT" b="1" dirty="0" smtClean="0">
                <a:solidFill>
                  <a:srgbClr val="C00000"/>
                </a:solidFill>
              </a:rPr>
              <a:t>Ragioneria - Corso C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</a:t>
            </a:fld>
            <a:endParaRPr lang="it-IT"/>
          </a:p>
        </p:txBody>
      </p:sp>
      <p:pic>
        <p:nvPicPr>
          <p:cNvPr id="5" name="Picture 2" descr="http://people.unipmn.it/fragnelli/pict/logo_U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952571"/>
            <a:ext cx="1800200" cy="83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141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A3CEED-3A7C-42D5-9AAD-2AA9C6C4F299}" type="slidenum">
              <a:rPr lang="it-IT"/>
              <a:pPr>
                <a:defRPr/>
              </a:pPr>
              <a:t>2</a:t>
            </a:fld>
            <a:endParaRPr lang="it-IT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395536" y="692696"/>
            <a:ext cx="7086600" cy="52322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 b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rPr>
              <a:t>Ammortamento</a:t>
            </a:r>
          </a:p>
        </p:txBody>
      </p:sp>
      <p:sp>
        <p:nvSpPr>
          <p:cNvPr id="4100" name="Text Box 18"/>
          <p:cNvSpPr txBox="1">
            <a:spLocks noChangeArrowheads="1"/>
          </p:cNvSpPr>
          <p:nvPr/>
        </p:nvSpPr>
        <p:spPr bwMode="auto">
          <a:xfrm>
            <a:off x="539552" y="1340768"/>
            <a:ext cx="8136904" cy="4462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L’ammortamento è una </a:t>
            </a: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procedura tecnico-contabile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mediante la quale il costo sostenuto per l’acquisto di beni strumentali di durata pluriennale è ripartito su tutti gli esercizi di utilizzo</a:t>
            </a: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Testo Unico delle Imposte sui redditi regola gli ammortamenti nell’art. 102.</a:t>
            </a: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L’ammortamento è escluso nel caso dei terreni, in quanto ritenuti beni non deperibili. </a:t>
            </a:r>
            <a:endParaRPr lang="it-IT" alt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 caso di terreno asservito ad un fabbricato strumentale il relativo costo va sottratto a quello del fabbricato.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it-IT" altLang="it-IT" sz="16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it-IT" altLang="it-IT" sz="1600" dirty="0"/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kumimoji="0" lang="it-IT" altLang="it-IT" sz="1600" dirty="0"/>
          </a:p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kumimoji="0" lang="it-IT" altLang="it-IT" sz="1600" b="1" dirty="0"/>
          </a:p>
        </p:txBody>
      </p:sp>
    </p:spTree>
    <p:extLst>
      <p:ext uri="{BB962C8B-B14F-4D97-AF65-F5344CB8AC3E}">
        <p14:creationId xmlns:p14="http://schemas.microsoft.com/office/powerpoint/2010/main" val="160438165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00B27A-73E3-4E1D-BF8F-C1A0FA706D95}" type="slidenum">
              <a:rPr lang="it-IT"/>
              <a:pPr>
                <a:defRPr/>
              </a:pPr>
              <a:t>3</a:t>
            </a:fld>
            <a:endParaRPr lang="it-IT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370850" y="673532"/>
            <a:ext cx="7086600" cy="52322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anchor="b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rPr>
              <a:t>I coefficienti</a:t>
            </a:r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539552" y="1412776"/>
            <a:ext cx="8136904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it-IT"/>
            </a:defPPr>
            <a:lvl1pPr>
              <a:spcBef>
                <a:spcPct val="0"/>
              </a:spcBef>
              <a:buClrTx/>
              <a:buSzTx/>
              <a:buFont typeface="Wingdings" pitchFamily="2" charset="2"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n"/>
              <a:defRPr sz="2400"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000"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latin typeface="Tahoma" pitchFamily="34" charset="0"/>
              </a:defRPr>
            </a:lvl9pPr>
          </a:lstStyle>
          <a:p>
            <a:pPr algn="just"/>
            <a:r>
              <a:rPr lang="it-IT" altLang="it-IT" dirty="0"/>
              <a:t>L’ammortamento annuo </a:t>
            </a:r>
            <a:r>
              <a:rPr lang="it-IT" altLang="it-IT" dirty="0" smtClean="0"/>
              <a:t>massimo fiscalmente deducibile </a:t>
            </a:r>
            <a:r>
              <a:rPr lang="it-IT" altLang="it-IT" dirty="0" smtClean="0"/>
              <a:t>(ammortamento </a:t>
            </a:r>
            <a:r>
              <a:rPr lang="it-IT" altLang="it-IT" dirty="0"/>
              <a:t>ordinario) si calcola applicando i coefficienti stabiliti specificamente dal </a:t>
            </a:r>
            <a:r>
              <a:rPr lang="it-IT" altLang="it-IT" b="1" dirty="0"/>
              <a:t>DM 31 dicembre 1998 </a:t>
            </a:r>
            <a:r>
              <a:rPr lang="it-IT" altLang="it-IT" dirty="0"/>
              <a:t>in relazione </a:t>
            </a:r>
            <a:r>
              <a:rPr lang="it-IT" altLang="it-IT" dirty="0" smtClean="0"/>
              <a:t>alla:</a:t>
            </a:r>
          </a:p>
          <a:p>
            <a:pPr marL="342900" indent="-342900" algn="just">
              <a:buFontTx/>
              <a:buChar char="-"/>
            </a:pPr>
            <a:r>
              <a:rPr lang="it-IT" altLang="it-IT" dirty="0" smtClean="0"/>
              <a:t>tipologia </a:t>
            </a:r>
            <a:r>
              <a:rPr lang="it-IT" altLang="it-IT" dirty="0"/>
              <a:t>di bene interessato; </a:t>
            </a:r>
            <a:endParaRPr lang="it-IT" altLang="it-IT" dirty="0" smtClean="0"/>
          </a:p>
          <a:p>
            <a:pPr marL="342900" indent="-342900" algn="just">
              <a:buFontTx/>
              <a:buChar char="-"/>
            </a:pPr>
            <a:r>
              <a:rPr lang="it-IT" altLang="it-IT" dirty="0" smtClean="0"/>
              <a:t>al </a:t>
            </a:r>
            <a:r>
              <a:rPr lang="it-IT" altLang="it-IT" dirty="0"/>
              <a:t>settore di utilizzo del possessore</a:t>
            </a:r>
            <a:r>
              <a:rPr lang="it-IT" altLang="it-IT" dirty="0" smtClean="0"/>
              <a:t>.</a:t>
            </a:r>
          </a:p>
          <a:p>
            <a:pPr algn="just"/>
            <a:endParaRPr lang="it-IT" altLang="it-IT" dirty="0"/>
          </a:p>
          <a:p>
            <a:pPr algn="just"/>
            <a:r>
              <a:rPr lang="it-IT" altLang="it-IT" dirty="0" smtClean="0"/>
              <a:t>Nel </a:t>
            </a:r>
            <a:r>
              <a:rPr lang="it-IT" altLang="it-IT" dirty="0"/>
              <a:t>primo esercizio di entrata in funzione del bene la quota calcolata con i coefficienti ministeriali, deve essere ridotta alla metà (50%) indipendentemente dal mese di entrata in funzione.</a:t>
            </a:r>
          </a:p>
          <a:p>
            <a:pPr algn="just"/>
            <a:endParaRPr lang="it-IT" altLang="it-IT" dirty="0"/>
          </a:p>
          <a:p>
            <a:pPr algn="just"/>
            <a:endParaRPr lang="it-IT" altLang="it-IT" dirty="0"/>
          </a:p>
          <a:p>
            <a:pPr algn="just"/>
            <a:endParaRPr lang="it-IT" altLang="it-IT" dirty="0"/>
          </a:p>
          <a:p>
            <a:pPr algn="just"/>
            <a:endParaRPr lang="it-IT" altLang="it-IT" dirty="0"/>
          </a:p>
          <a:p>
            <a:pPr algn="just"/>
            <a:endParaRPr lang="it-IT" altLang="it-IT" dirty="0"/>
          </a:p>
          <a:p>
            <a:pPr algn="just"/>
            <a:endParaRPr lang="it-IT" altLang="it-IT" dirty="0"/>
          </a:p>
          <a:p>
            <a:pPr algn="just"/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203636775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C1393-3C9F-4CDA-9D4A-3ECA46FD43FC}" type="slidenum">
              <a:rPr lang="it-IT"/>
              <a:pPr>
                <a:defRPr/>
              </a:pPr>
              <a:t>4</a:t>
            </a:fld>
            <a:endParaRPr lang="it-IT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365720" y="692696"/>
            <a:ext cx="7086600" cy="52322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anchor="b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 b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rPr>
              <a:t>Ammortamento ridotto</a:t>
            </a:r>
          </a:p>
        </p:txBody>
      </p:sp>
      <p:sp>
        <p:nvSpPr>
          <p:cNvPr id="7172" name="Text Box 3"/>
          <p:cNvSpPr txBox="1">
            <a:spLocks noChangeArrowheads="1"/>
          </p:cNvSpPr>
          <p:nvPr/>
        </p:nvSpPr>
        <p:spPr bwMode="auto">
          <a:xfrm>
            <a:off x="467544" y="1412776"/>
            <a:ext cx="8136904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L’imprenditore può effettuare l’ammortamento in misura inferiore rispetto a quella stabilita con decreto ministeriale, senza alcun limite minimo, purché ciò avvenga nel rispetto dei criteri civilistici di redazione del bilancio.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kumimoji="0" lang="it-IT" altLang="it-IT" sz="1600" dirty="0"/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it-IT" altLang="it-IT" sz="1600" dirty="0"/>
          </a:p>
          <a:p>
            <a:pPr algn="just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kumimoji="0" lang="it-IT" altLang="it-IT" sz="1600" dirty="0"/>
          </a:p>
          <a:p>
            <a:pPr algn="just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kumimoji="0" lang="it-IT" altLang="it-IT" sz="1600" b="1" dirty="0"/>
          </a:p>
        </p:txBody>
      </p:sp>
    </p:spTree>
    <p:extLst>
      <p:ext uri="{BB962C8B-B14F-4D97-AF65-F5344CB8AC3E}">
        <p14:creationId xmlns:p14="http://schemas.microsoft.com/office/powerpoint/2010/main" val="110005823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tellite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atellit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tellit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26</TotalTime>
  <Words>209</Words>
  <Application>Microsoft Office PowerPoint</Application>
  <PresentationFormat>Presentazione su schermo (4:3)</PresentationFormat>
  <Paragraphs>35</Paragraphs>
  <Slides>4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2" baseType="lpstr">
      <vt:lpstr>Bookman Old Style</vt:lpstr>
      <vt:lpstr>Calibri</vt:lpstr>
      <vt:lpstr>Gill Sans MT</vt:lpstr>
      <vt:lpstr>Tahoma</vt:lpstr>
      <vt:lpstr>Times New Roman</vt:lpstr>
      <vt:lpstr>Wingdings</vt:lpstr>
      <vt:lpstr>Wingdings 3</vt:lpstr>
      <vt:lpstr>Satellite</vt:lpstr>
      <vt:lpstr>Cenni alla disciplina degli ammortamenti secondo la normativa fiscale   </vt:lpstr>
      <vt:lpstr>Ammortamento</vt:lpstr>
      <vt:lpstr>I coefficienti</vt:lpstr>
      <vt:lpstr>Ammortamento ridotto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 GENERALI DI REDAZIONE DEL BILANCIO DI ESERCIZIO</dc:title>
  <dc:creator>giulia barletta</dc:creator>
  <cp:lastModifiedBy>Gaudenzio</cp:lastModifiedBy>
  <cp:revision>13</cp:revision>
  <dcterms:created xsi:type="dcterms:W3CDTF">2015-02-05T16:32:32Z</dcterms:created>
  <dcterms:modified xsi:type="dcterms:W3CDTF">2020-03-21T15:55:43Z</dcterms:modified>
</cp:coreProperties>
</file>