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0" r:id="rId3"/>
    <p:sldId id="271" r:id="rId4"/>
    <p:sldId id="307" r:id="rId5"/>
    <p:sldId id="280" r:id="rId6"/>
    <p:sldId id="308" r:id="rId7"/>
    <p:sldId id="304" r:id="rId8"/>
    <p:sldId id="320" r:id="rId9"/>
    <p:sldId id="295" r:id="rId10"/>
    <p:sldId id="319" r:id="rId11"/>
    <p:sldId id="310" r:id="rId12"/>
    <p:sldId id="290" r:id="rId13"/>
    <p:sldId id="311" r:id="rId14"/>
    <p:sldId id="316" r:id="rId15"/>
    <p:sldId id="315" r:id="rId16"/>
    <p:sldId id="317" r:id="rId17"/>
    <p:sldId id="312" r:id="rId18"/>
    <p:sldId id="314" r:id="rId19"/>
    <p:sldId id="318" r:id="rId20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F5"/>
    <a:srgbClr val="E8CEFE"/>
    <a:srgbClr val="AFEBAF"/>
    <a:srgbClr val="1D855D"/>
    <a:srgbClr val="D4DD83"/>
    <a:srgbClr val="C8D35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4655" autoAdjust="0"/>
  </p:normalViewPr>
  <p:slideViewPr>
    <p:cSldViewPr>
      <p:cViewPr varScale="1">
        <p:scale>
          <a:sx n="69" d="100"/>
          <a:sy n="69" d="100"/>
        </p:scale>
        <p:origin x="-14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AE397-A354-4E6B-B8C8-CE441494745E}" type="doc">
      <dgm:prSet loTypeId="urn:microsoft.com/office/officeart/2008/layout/RadialCluster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05B676F-59DE-4BBC-BF03-6FC8EC9AF31B}">
      <dgm:prSet phldrT="[Testo]" custT="1"/>
      <dgm:spPr/>
      <dgm:t>
        <a:bodyPr/>
        <a:lstStyle/>
        <a:p>
          <a:r>
            <a:rPr lang="it-IT" sz="2400" dirty="0" smtClean="0">
              <a:latin typeface="Calibri" panose="020F0502020204030204" pitchFamily="34" charset="0"/>
            </a:rPr>
            <a:t>Riclassificazioni</a:t>
          </a:r>
          <a:endParaRPr lang="it-IT" sz="2400" dirty="0">
            <a:latin typeface="Calibri" panose="020F0502020204030204" pitchFamily="34" charset="0"/>
          </a:endParaRPr>
        </a:p>
      </dgm:t>
    </dgm:pt>
    <dgm:pt modelId="{8900A568-F9FC-459E-A4E4-4A1315CA4925}" type="parTrans" cxnId="{D775CA9D-D536-47B3-A6DA-3E81DD620442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4AE48679-D174-4238-A913-F53E1142AF43}" type="sibTrans" cxnId="{D775CA9D-D536-47B3-A6DA-3E81DD620442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38DADFDD-77B1-48AF-A8B3-26924873A89C}">
      <dgm:prSet phldrT="[Testo]" custT="1"/>
      <dgm:spPr/>
      <dgm:t>
        <a:bodyPr/>
        <a:lstStyle/>
        <a:p>
          <a:r>
            <a:rPr lang="it-IT" sz="2400" dirty="0" smtClean="0">
              <a:latin typeface="Calibri" panose="020F0502020204030204" pitchFamily="34" charset="0"/>
            </a:rPr>
            <a:t>Bilancio di esercizio</a:t>
          </a:r>
          <a:endParaRPr lang="it-IT" sz="2400" dirty="0">
            <a:latin typeface="Calibri" panose="020F0502020204030204" pitchFamily="34" charset="0"/>
          </a:endParaRPr>
        </a:p>
      </dgm:t>
    </dgm:pt>
    <dgm:pt modelId="{5824FB88-AA9A-4539-87CC-BB974897AB4B}" type="parTrans" cxnId="{0A2A3270-048D-4FA1-8D4A-2C5C9DD009E2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638B6723-0DA0-496A-9E55-18FB8B661BA3}" type="sibTrans" cxnId="{0A2A3270-048D-4FA1-8D4A-2C5C9DD009E2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A9F3514F-44BA-4D96-AD4F-08663868324F}">
      <dgm:prSet phldrT="[Testo]" custT="1"/>
      <dgm:spPr/>
      <dgm:t>
        <a:bodyPr/>
        <a:lstStyle/>
        <a:p>
          <a:r>
            <a:rPr lang="it-IT" sz="2400" dirty="0" smtClean="0">
              <a:latin typeface="Calibri" panose="020F0502020204030204" pitchFamily="34" charset="0"/>
            </a:rPr>
            <a:t>Flussi</a:t>
          </a:r>
          <a:endParaRPr lang="it-IT" sz="2400" dirty="0">
            <a:latin typeface="Calibri" panose="020F0502020204030204" pitchFamily="34" charset="0"/>
          </a:endParaRPr>
        </a:p>
      </dgm:t>
    </dgm:pt>
    <dgm:pt modelId="{C48AC550-41D6-4C96-AE64-47F5342040F2}" type="parTrans" cxnId="{D8790218-97F3-4187-BE96-DF7D6C3FEE1F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DA176A49-771B-4608-801C-5E187C148D66}" type="sibTrans" cxnId="{D8790218-97F3-4187-BE96-DF7D6C3FEE1F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AADE512C-644C-4AA8-816B-A14C1372FC0B}">
      <dgm:prSet phldrT="[Testo]" custT="1"/>
      <dgm:spPr/>
      <dgm:t>
        <a:bodyPr/>
        <a:lstStyle/>
        <a:p>
          <a:r>
            <a:rPr lang="it-IT" sz="2400" dirty="0" smtClean="0">
              <a:latin typeface="Calibri" panose="020F0502020204030204" pitchFamily="34" charset="0"/>
            </a:rPr>
            <a:t>Margini</a:t>
          </a:r>
          <a:endParaRPr lang="it-IT" sz="2400" dirty="0">
            <a:latin typeface="Calibri" panose="020F0502020204030204" pitchFamily="34" charset="0"/>
          </a:endParaRPr>
        </a:p>
      </dgm:t>
    </dgm:pt>
    <dgm:pt modelId="{621EE929-996D-4EFA-B524-CD4AC03E88EE}" type="parTrans" cxnId="{C395AFE1-4D51-4680-8984-AE6476983370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D13CF43B-4802-4AEE-B66A-7888B5E7FA83}" type="sibTrans" cxnId="{C395AFE1-4D51-4680-8984-AE6476983370}">
      <dgm:prSet/>
      <dgm:spPr/>
      <dgm:t>
        <a:bodyPr/>
        <a:lstStyle/>
        <a:p>
          <a:endParaRPr lang="it-IT" sz="2400">
            <a:latin typeface="Calibri" panose="020F0502020204030204" pitchFamily="34" charset="0"/>
          </a:endParaRPr>
        </a:p>
      </dgm:t>
    </dgm:pt>
    <dgm:pt modelId="{B93EBD5B-3E18-4CCD-85B8-ABC81EB63605}">
      <dgm:prSet phldrT="[Testo]" custT="1"/>
      <dgm:spPr/>
      <dgm:t>
        <a:bodyPr/>
        <a:lstStyle/>
        <a:p>
          <a:r>
            <a:rPr lang="it-IT" sz="2400" dirty="0" smtClean="0">
              <a:latin typeface="Calibri" panose="020F0502020204030204" pitchFamily="34" charset="0"/>
            </a:rPr>
            <a:t>Indici</a:t>
          </a:r>
          <a:endParaRPr lang="it-IT" sz="2400" dirty="0">
            <a:latin typeface="Calibri" panose="020F0502020204030204" pitchFamily="34" charset="0"/>
          </a:endParaRPr>
        </a:p>
      </dgm:t>
    </dgm:pt>
    <dgm:pt modelId="{43831279-CAC3-4EA5-9596-7DF94DABCC0E}" type="parTrans" cxnId="{BCFD358D-4B7D-44DA-96D2-DD74B35E0C0B}">
      <dgm:prSet/>
      <dgm:spPr/>
      <dgm:t>
        <a:bodyPr/>
        <a:lstStyle/>
        <a:p>
          <a:endParaRPr lang="it-IT" sz="2400"/>
        </a:p>
      </dgm:t>
    </dgm:pt>
    <dgm:pt modelId="{2689DE8A-0FAB-4D39-876F-941F964886FD}" type="sibTrans" cxnId="{BCFD358D-4B7D-44DA-96D2-DD74B35E0C0B}">
      <dgm:prSet/>
      <dgm:spPr/>
      <dgm:t>
        <a:bodyPr/>
        <a:lstStyle/>
        <a:p>
          <a:endParaRPr lang="it-IT" sz="2400"/>
        </a:p>
      </dgm:t>
    </dgm:pt>
    <dgm:pt modelId="{E9FF8067-E28E-468F-A985-CFE72781CDEA}" type="pres">
      <dgm:prSet presAssocID="{0B6AE397-A354-4E6B-B8C8-CE441494745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63717BB4-A740-4C1E-A1F6-3AD4C4FFA9D1}" type="pres">
      <dgm:prSet presAssocID="{D05B676F-59DE-4BBC-BF03-6FC8EC9AF31B}" presName="singleCycle" presStyleCnt="0"/>
      <dgm:spPr/>
    </dgm:pt>
    <dgm:pt modelId="{35EDD6F9-5836-40CC-A5DC-F284DA6EFF2D}" type="pres">
      <dgm:prSet presAssocID="{D05B676F-59DE-4BBC-BF03-6FC8EC9AF31B}" presName="singleCenter" presStyleLbl="node1" presStyleIdx="0" presStyleCnt="5" custScaleX="153561" custScaleY="41301" custLinFactNeighborY="-15390">
        <dgm:presLayoutVars>
          <dgm:chMax val="7"/>
          <dgm:chPref val="7"/>
        </dgm:presLayoutVars>
      </dgm:prSet>
      <dgm:spPr/>
      <dgm:t>
        <a:bodyPr/>
        <a:lstStyle/>
        <a:p>
          <a:endParaRPr lang="it-IT"/>
        </a:p>
      </dgm:t>
    </dgm:pt>
    <dgm:pt modelId="{A1595F05-CF2E-4181-8479-F1264C88FBE0}" type="pres">
      <dgm:prSet presAssocID="{5824FB88-AA9A-4539-87CC-BB974897AB4B}" presName="Name56" presStyleLbl="parChTrans1D2" presStyleIdx="0" presStyleCnt="4"/>
      <dgm:spPr/>
      <dgm:t>
        <a:bodyPr/>
        <a:lstStyle/>
        <a:p>
          <a:endParaRPr lang="it-IT"/>
        </a:p>
      </dgm:t>
    </dgm:pt>
    <dgm:pt modelId="{0E90B544-D634-4FC8-ACBB-97415AD447B5}" type="pres">
      <dgm:prSet presAssocID="{38DADFDD-77B1-48AF-A8B3-26924873A89C}" presName="text0" presStyleLbl="node1" presStyleIdx="1" presStyleCnt="5" custScaleX="2115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B3E899D-0EF8-4940-A263-C35C47920A3F}" type="pres">
      <dgm:prSet presAssocID="{C48AC550-41D6-4C96-AE64-47F5342040F2}" presName="Name56" presStyleLbl="parChTrans1D2" presStyleIdx="1" presStyleCnt="4"/>
      <dgm:spPr/>
      <dgm:t>
        <a:bodyPr/>
        <a:lstStyle/>
        <a:p>
          <a:endParaRPr lang="it-IT"/>
        </a:p>
      </dgm:t>
    </dgm:pt>
    <dgm:pt modelId="{27A1572E-BC79-4FB4-BBAE-F0EAE8981FAE}" type="pres">
      <dgm:prSet presAssocID="{A9F3514F-44BA-4D96-AD4F-08663868324F}" presName="text0" presStyleLbl="node1" presStyleIdx="2" presStyleCnt="5" custScaleX="145078" custScaleY="51003" custRadScaleRad="124601" custRadScaleInc="3654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D652427-CAC4-45DB-AA08-D07F02F927F0}" type="pres">
      <dgm:prSet presAssocID="{43831279-CAC3-4EA5-9596-7DF94DABCC0E}" presName="Name56" presStyleLbl="parChTrans1D2" presStyleIdx="2" presStyleCnt="4"/>
      <dgm:spPr/>
      <dgm:t>
        <a:bodyPr/>
        <a:lstStyle/>
        <a:p>
          <a:endParaRPr lang="it-IT"/>
        </a:p>
      </dgm:t>
    </dgm:pt>
    <dgm:pt modelId="{15ABF7D0-DF30-4AA7-A813-90A5892BCF6A}" type="pres">
      <dgm:prSet presAssocID="{B93EBD5B-3E18-4CCD-85B8-ABC81EB63605}" presName="text0" presStyleLbl="node1" presStyleIdx="3" presStyleCnt="5" custScaleY="60962" custRadScaleRad="549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933564-EDF6-4283-A0EB-A7CB2156DE4E}" type="pres">
      <dgm:prSet presAssocID="{621EE929-996D-4EFA-B524-CD4AC03E88EE}" presName="Name56" presStyleLbl="parChTrans1D2" presStyleIdx="3" presStyleCnt="4"/>
      <dgm:spPr/>
      <dgm:t>
        <a:bodyPr/>
        <a:lstStyle/>
        <a:p>
          <a:endParaRPr lang="it-IT"/>
        </a:p>
      </dgm:t>
    </dgm:pt>
    <dgm:pt modelId="{7E3B3803-A940-4CAE-B7A4-BD3310EA9F9B}" type="pres">
      <dgm:prSet presAssocID="{AADE512C-644C-4AA8-816B-A14C1372FC0B}" presName="text0" presStyleLbl="node1" presStyleIdx="4" presStyleCnt="5" custScaleX="149114" custScaleY="70521" custRadScaleRad="127166" custRadScaleInc="-3578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1B6413C-EEA9-4D27-9E2A-05F59C73EE4D}" type="presOf" srcId="{621EE929-996D-4EFA-B524-CD4AC03E88EE}" destId="{9A933564-EDF6-4283-A0EB-A7CB2156DE4E}" srcOrd="0" destOrd="0" presId="urn:microsoft.com/office/officeart/2008/layout/RadialCluster"/>
    <dgm:cxn modelId="{40D9334F-BD6E-4645-8D26-706245D0544F}" type="presOf" srcId="{C48AC550-41D6-4C96-AE64-47F5342040F2}" destId="{4B3E899D-0EF8-4940-A263-C35C47920A3F}" srcOrd="0" destOrd="0" presId="urn:microsoft.com/office/officeart/2008/layout/RadialCluster"/>
    <dgm:cxn modelId="{D8790218-97F3-4187-BE96-DF7D6C3FEE1F}" srcId="{D05B676F-59DE-4BBC-BF03-6FC8EC9AF31B}" destId="{A9F3514F-44BA-4D96-AD4F-08663868324F}" srcOrd="1" destOrd="0" parTransId="{C48AC550-41D6-4C96-AE64-47F5342040F2}" sibTransId="{DA176A49-771B-4608-801C-5E187C148D66}"/>
    <dgm:cxn modelId="{ADE3F57C-87F9-4F9D-9F6D-869E423683D3}" type="presOf" srcId="{D05B676F-59DE-4BBC-BF03-6FC8EC9AF31B}" destId="{35EDD6F9-5836-40CC-A5DC-F284DA6EFF2D}" srcOrd="0" destOrd="0" presId="urn:microsoft.com/office/officeart/2008/layout/RadialCluster"/>
    <dgm:cxn modelId="{ABED34A2-3C3F-483D-BC63-C4E527D42641}" type="presOf" srcId="{0B6AE397-A354-4E6B-B8C8-CE441494745E}" destId="{E9FF8067-E28E-468F-A985-CFE72781CDEA}" srcOrd="0" destOrd="0" presId="urn:microsoft.com/office/officeart/2008/layout/RadialCluster"/>
    <dgm:cxn modelId="{D775CA9D-D536-47B3-A6DA-3E81DD620442}" srcId="{0B6AE397-A354-4E6B-B8C8-CE441494745E}" destId="{D05B676F-59DE-4BBC-BF03-6FC8EC9AF31B}" srcOrd="0" destOrd="0" parTransId="{8900A568-F9FC-459E-A4E4-4A1315CA4925}" sibTransId="{4AE48679-D174-4238-A913-F53E1142AF43}"/>
    <dgm:cxn modelId="{161CE190-C7EE-4607-9865-3AF62819AD4D}" type="presOf" srcId="{B93EBD5B-3E18-4CCD-85B8-ABC81EB63605}" destId="{15ABF7D0-DF30-4AA7-A813-90A5892BCF6A}" srcOrd="0" destOrd="0" presId="urn:microsoft.com/office/officeart/2008/layout/RadialCluster"/>
    <dgm:cxn modelId="{579AD927-D3B5-4897-A049-03DC08E049A9}" type="presOf" srcId="{43831279-CAC3-4EA5-9596-7DF94DABCC0E}" destId="{BD652427-CAC4-45DB-AA08-D07F02F927F0}" srcOrd="0" destOrd="0" presId="urn:microsoft.com/office/officeart/2008/layout/RadialCluster"/>
    <dgm:cxn modelId="{F82C00A2-6C63-488E-99AF-0BE185996821}" type="presOf" srcId="{A9F3514F-44BA-4D96-AD4F-08663868324F}" destId="{27A1572E-BC79-4FB4-BBAE-F0EAE8981FAE}" srcOrd="0" destOrd="0" presId="urn:microsoft.com/office/officeart/2008/layout/RadialCluster"/>
    <dgm:cxn modelId="{0A2A3270-048D-4FA1-8D4A-2C5C9DD009E2}" srcId="{D05B676F-59DE-4BBC-BF03-6FC8EC9AF31B}" destId="{38DADFDD-77B1-48AF-A8B3-26924873A89C}" srcOrd="0" destOrd="0" parTransId="{5824FB88-AA9A-4539-87CC-BB974897AB4B}" sibTransId="{638B6723-0DA0-496A-9E55-18FB8B661BA3}"/>
    <dgm:cxn modelId="{0DD49361-98DB-4C25-BA10-DD72C32C399F}" type="presOf" srcId="{AADE512C-644C-4AA8-816B-A14C1372FC0B}" destId="{7E3B3803-A940-4CAE-B7A4-BD3310EA9F9B}" srcOrd="0" destOrd="0" presId="urn:microsoft.com/office/officeart/2008/layout/RadialCluster"/>
    <dgm:cxn modelId="{E442F493-D487-4A2C-8B10-19BAEA032C6C}" type="presOf" srcId="{38DADFDD-77B1-48AF-A8B3-26924873A89C}" destId="{0E90B544-D634-4FC8-ACBB-97415AD447B5}" srcOrd="0" destOrd="0" presId="urn:microsoft.com/office/officeart/2008/layout/RadialCluster"/>
    <dgm:cxn modelId="{BCFD358D-4B7D-44DA-96D2-DD74B35E0C0B}" srcId="{D05B676F-59DE-4BBC-BF03-6FC8EC9AF31B}" destId="{B93EBD5B-3E18-4CCD-85B8-ABC81EB63605}" srcOrd="2" destOrd="0" parTransId="{43831279-CAC3-4EA5-9596-7DF94DABCC0E}" sibTransId="{2689DE8A-0FAB-4D39-876F-941F964886FD}"/>
    <dgm:cxn modelId="{D16E5A0F-53EE-487F-93D3-8FD3DB2A2A68}" type="presOf" srcId="{5824FB88-AA9A-4539-87CC-BB974897AB4B}" destId="{A1595F05-CF2E-4181-8479-F1264C88FBE0}" srcOrd="0" destOrd="0" presId="urn:microsoft.com/office/officeart/2008/layout/RadialCluster"/>
    <dgm:cxn modelId="{C395AFE1-4D51-4680-8984-AE6476983370}" srcId="{D05B676F-59DE-4BBC-BF03-6FC8EC9AF31B}" destId="{AADE512C-644C-4AA8-816B-A14C1372FC0B}" srcOrd="3" destOrd="0" parTransId="{621EE929-996D-4EFA-B524-CD4AC03E88EE}" sibTransId="{D13CF43B-4802-4AEE-B66A-7888B5E7FA83}"/>
    <dgm:cxn modelId="{ADF2E51D-1AC6-43A9-BAC7-79DC5C3B5A21}" type="presParOf" srcId="{E9FF8067-E28E-468F-A985-CFE72781CDEA}" destId="{63717BB4-A740-4C1E-A1F6-3AD4C4FFA9D1}" srcOrd="0" destOrd="0" presId="urn:microsoft.com/office/officeart/2008/layout/RadialCluster"/>
    <dgm:cxn modelId="{E004A868-7664-45B1-A35C-F6FCDD2B2528}" type="presParOf" srcId="{63717BB4-A740-4C1E-A1F6-3AD4C4FFA9D1}" destId="{35EDD6F9-5836-40CC-A5DC-F284DA6EFF2D}" srcOrd="0" destOrd="0" presId="urn:microsoft.com/office/officeart/2008/layout/RadialCluster"/>
    <dgm:cxn modelId="{351F8589-144B-42CC-8F6A-6577D7D2E11B}" type="presParOf" srcId="{63717BB4-A740-4C1E-A1F6-3AD4C4FFA9D1}" destId="{A1595F05-CF2E-4181-8479-F1264C88FBE0}" srcOrd="1" destOrd="0" presId="urn:microsoft.com/office/officeart/2008/layout/RadialCluster"/>
    <dgm:cxn modelId="{C259C15E-FFCA-4FB1-B809-4D4FA8BAF7CB}" type="presParOf" srcId="{63717BB4-A740-4C1E-A1F6-3AD4C4FFA9D1}" destId="{0E90B544-D634-4FC8-ACBB-97415AD447B5}" srcOrd="2" destOrd="0" presId="urn:microsoft.com/office/officeart/2008/layout/RadialCluster"/>
    <dgm:cxn modelId="{8500BE8E-9DAD-4EF8-8859-A91B99EFAA5B}" type="presParOf" srcId="{63717BB4-A740-4C1E-A1F6-3AD4C4FFA9D1}" destId="{4B3E899D-0EF8-4940-A263-C35C47920A3F}" srcOrd="3" destOrd="0" presId="urn:microsoft.com/office/officeart/2008/layout/RadialCluster"/>
    <dgm:cxn modelId="{0C32E2AD-83A2-46A8-881F-4D919E59E99C}" type="presParOf" srcId="{63717BB4-A740-4C1E-A1F6-3AD4C4FFA9D1}" destId="{27A1572E-BC79-4FB4-BBAE-F0EAE8981FAE}" srcOrd="4" destOrd="0" presId="urn:microsoft.com/office/officeart/2008/layout/RadialCluster"/>
    <dgm:cxn modelId="{51FA2760-C240-49E2-9571-39E3922D6C9C}" type="presParOf" srcId="{63717BB4-A740-4C1E-A1F6-3AD4C4FFA9D1}" destId="{BD652427-CAC4-45DB-AA08-D07F02F927F0}" srcOrd="5" destOrd="0" presId="urn:microsoft.com/office/officeart/2008/layout/RadialCluster"/>
    <dgm:cxn modelId="{B4A843E2-44EE-42D7-B3AD-48B26B0718E4}" type="presParOf" srcId="{63717BB4-A740-4C1E-A1F6-3AD4C4FFA9D1}" destId="{15ABF7D0-DF30-4AA7-A813-90A5892BCF6A}" srcOrd="6" destOrd="0" presId="urn:microsoft.com/office/officeart/2008/layout/RadialCluster"/>
    <dgm:cxn modelId="{310FA318-7DD6-4CF7-B999-5AF6FC864324}" type="presParOf" srcId="{63717BB4-A740-4C1E-A1F6-3AD4C4FFA9D1}" destId="{9A933564-EDF6-4283-A0EB-A7CB2156DE4E}" srcOrd="7" destOrd="0" presId="urn:microsoft.com/office/officeart/2008/layout/RadialCluster"/>
    <dgm:cxn modelId="{A63C6112-C781-4538-BFA2-DC26A73F6A8E}" type="presParOf" srcId="{63717BB4-A740-4C1E-A1F6-3AD4C4FFA9D1}" destId="{7E3B3803-A940-4CAE-B7A4-BD3310EA9F9B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EDD6F9-5836-40CC-A5DC-F284DA6EFF2D}">
      <dsp:nvSpPr>
        <dsp:cNvPr id="0" name=""/>
        <dsp:cNvSpPr/>
      </dsp:nvSpPr>
      <dsp:spPr>
        <a:xfrm>
          <a:off x="2423006" y="1596072"/>
          <a:ext cx="2196676" cy="5908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Calibri" panose="020F0502020204030204" pitchFamily="34" charset="0"/>
            </a:rPr>
            <a:t>Riclassificazioni</a:t>
          </a:r>
          <a:endParaRPr lang="it-IT" sz="2400" kern="1200" dirty="0">
            <a:latin typeface="Calibri" panose="020F0502020204030204" pitchFamily="34" charset="0"/>
          </a:endParaRPr>
        </a:p>
      </dsp:txBody>
      <dsp:txXfrm>
        <a:off x="2423006" y="1596072"/>
        <a:ext cx="2196676" cy="590807"/>
      </dsp:txXfrm>
    </dsp:sp>
    <dsp:sp modelId="{A1595F05-CF2E-4181-8479-F1264C88FBE0}">
      <dsp:nvSpPr>
        <dsp:cNvPr id="0" name=""/>
        <dsp:cNvSpPr/>
      </dsp:nvSpPr>
      <dsp:spPr>
        <a:xfrm rot="16200000">
          <a:off x="3249496" y="1324224"/>
          <a:ext cx="5436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3695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B544-D634-4FC8-ACBB-97415AD447B5}">
      <dsp:nvSpPr>
        <dsp:cNvPr id="0" name=""/>
        <dsp:cNvSpPr/>
      </dsp:nvSpPr>
      <dsp:spPr>
        <a:xfrm>
          <a:off x="2507494" y="93947"/>
          <a:ext cx="2027700" cy="958429"/>
        </a:xfrm>
        <a:prstGeom prst="roundRect">
          <a:avLst/>
        </a:prstGeom>
        <a:solidFill>
          <a:schemeClr val="accent2">
            <a:hueOff val="-2135872"/>
            <a:satOff val="6241"/>
            <a:lumOff val="-11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Calibri" panose="020F0502020204030204" pitchFamily="34" charset="0"/>
            </a:rPr>
            <a:t>Bilancio di esercizio</a:t>
          </a:r>
          <a:endParaRPr lang="it-IT" sz="2400" kern="1200" dirty="0">
            <a:latin typeface="Calibri" panose="020F0502020204030204" pitchFamily="34" charset="0"/>
          </a:endParaRPr>
        </a:p>
      </dsp:txBody>
      <dsp:txXfrm>
        <a:off x="2507494" y="93947"/>
        <a:ext cx="2027700" cy="958429"/>
      </dsp:txXfrm>
    </dsp:sp>
    <dsp:sp modelId="{4B3E899D-0EF8-4940-A263-C35C47920A3F}">
      <dsp:nvSpPr>
        <dsp:cNvPr id="0" name=""/>
        <dsp:cNvSpPr/>
      </dsp:nvSpPr>
      <dsp:spPr>
        <a:xfrm rot="1735942">
          <a:off x="3963101" y="2546010"/>
          <a:ext cx="14846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4694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1572E-BC79-4FB4-BBAE-F0EAE8981FAE}">
      <dsp:nvSpPr>
        <dsp:cNvPr id="0" name=""/>
        <dsp:cNvSpPr/>
      </dsp:nvSpPr>
      <dsp:spPr>
        <a:xfrm>
          <a:off x="5102074" y="2905140"/>
          <a:ext cx="1390469" cy="488827"/>
        </a:xfrm>
        <a:prstGeom prst="roundRect">
          <a:avLst/>
        </a:prstGeom>
        <a:solidFill>
          <a:schemeClr val="accent2">
            <a:hueOff val="-4271743"/>
            <a:satOff val="12481"/>
            <a:lumOff val="-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Calibri" panose="020F0502020204030204" pitchFamily="34" charset="0"/>
            </a:rPr>
            <a:t>Flussi</a:t>
          </a:r>
          <a:endParaRPr lang="it-IT" sz="2400" kern="1200" dirty="0">
            <a:latin typeface="Calibri" panose="020F0502020204030204" pitchFamily="34" charset="0"/>
          </a:endParaRPr>
        </a:p>
      </dsp:txBody>
      <dsp:txXfrm>
        <a:off x="5102074" y="2905140"/>
        <a:ext cx="1390469" cy="488827"/>
      </dsp:txXfrm>
    </dsp:sp>
    <dsp:sp modelId="{BD652427-CAC4-45DB-AA08-D07F02F927F0}">
      <dsp:nvSpPr>
        <dsp:cNvPr id="0" name=""/>
        <dsp:cNvSpPr/>
      </dsp:nvSpPr>
      <dsp:spPr>
        <a:xfrm rot="5400000">
          <a:off x="2998739" y="2709484"/>
          <a:ext cx="10452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45209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BF7D0-DF30-4AA7-A813-90A5892BCF6A}">
      <dsp:nvSpPr>
        <dsp:cNvPr id="0" name=""/>
        <dsp:cNvSpPr/>
      </dsp:nvSpPr>
      <dsp:spPr>
        <a:xfrm>
          <a:off x="3042129" y="3232089"/>
          <a:ext cx="958429" cy="584277"/>
        </a:xfrm>
        <a:prstGeom prst="roundRect">
          <a:avLst/>
        </a:prstGeom>
        <a:solidFill>
          <a:schemeClr val="accent2">
            <a:hueOff val="-6407615"/>
            <a:satOff val="18722"/>
            <a:lumOff val="-35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Calibri" panose="020F0502020204030204" pitchFamily="34" charset="0"/>
            </a:rPr>
            <a:t>Indici</a:t>
          </a:r>
          <a:endParaRPr lang="it-IT" sz="2400" kern="1200" dirty="0">
            <a:latin typeface="Calibri" panose="020F0502020204030204" pitchFamily="34" charset="0"/>
          </a:endParaRPr>
        </a:p>
      </dsp:txBody>
      <dsp:txXfrm>
        <a:off x="3042129" y="3232089"/>
        <a:ext cx="958429" cy="584277"/>
      </dsp:txXfrm>
    </dsp:sp>
    <dsp:sp modelId="{9A933564-EDF6-4283-A0EB-A7CB2156DE4E}">
      <dsp:nvSpPr>
        <dsp:cNvPr id="0" name=""/>
        <dsp:cNvSpPr/>
      </dsp:nvSpPr>
      <dsp:spPr>
        <a:xfrm rot="9096115">
          <a:off x="1740517" y="2499220"/>
          <a:ext cx="13134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13474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B3803-A940-4CAE-B7A4-BD3310EA9F9B}">
      <dsp:nvSpPr>
        <dsp:cNvPr id="0" name=""/>
        <dsp:cNvSpPr/>
      </dsp:nvSpPr>
      <dsp:spPr>
        <a:xfrm>
          <a:off x="479900" y="2811561"/>
          <a:ext cx="1429151" cy="675893"/>
        </a:xfrm>
        <a:prstGeom prst="roundRect">
          <a:avLst/>
        </a:prstGeom>
        <a:solidFill>
          <a:schemeClr val="accent2">
            <a:hueOff val="-8543487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Calibri" panose="020F0502020204030204" pitchFamily="34" charset="0"/>
            </a:rPr>
            <a:t>Margini</a:t>
          </a:r>
          <a:endParaRPr lang="it-IT" sz="2400" kern="1200" dirty="0">
            <a:latin typeface="Calibri" panose="020F0502020204030204" pitchFamily="34" charset="0"/>
          </a:endParaRPr>
        </a:p>
      </dsp:txBody>
      <dsp:txXfrm>
        <a:off x="479900" y="2811561"/>
        <a:ext cx="1429151" cy="675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A565C-1AA3-495F-B324-38F0B1CE344F}" type="datetimeFigureOut">
              <a:rPr lang="it-IT" smtClean="0"/>
              <a:pPr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7FC0D-9F88-4A17-BA07-5BDCECA2E2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38411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pPr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57AFC-EC40-442D-A16C-0C00C28FCE57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25492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6667B64-EE67-490A-A913-4F67CE4AAF30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62EB-D1E5-4B7B-BC14-533A6D62D548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D025-F769-4950-BE66-9961816913C0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8D87-BA98-4046-82B2-85BA81778D08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84F627F-D9F8-468E-9196-2C4B28B32168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1414-62DD-4507-A415-8CCC85AC4BDE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447B-C818-45D4-8419-4A920CDF4203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321F-7DCA-4F94-B845-5D16717279D4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8285-78BB-4F74-98FE-31C09E663A7F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43399-6EAC-45E9-AC2C-41BBEBA35357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06D9-1466-4661-BEB9-7CAE65C724A9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526877-41A9-4465-B8F4-B5D26097D7DA}" type="datetime1">
              <a:rPr lang="it-IT" smtClean="0"/>
              <a:pPr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</a:rPr>
              <a:t>Analisi di bilancio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err="1" smtClean="0"/>
              <a:t>Gaudenzio</a:t>
            </a:r>
            <a:r>
              <a:rPr lang="it-IT" dirty="0" smtClean="0"/>
              <a:t> </a:t>
            </a:r>
            <a:r>
              <a:rPr lang="it-IT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2017/2018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 Conto Economico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23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costo complessivo industriale del venduto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4606823"/>
              </p:ext>
            </p:extLst>
          </p:nvPr>
        </p:nvGraphicFramePr>
        <p:xfrm>
          <a:off x="971600" y="1442040"/>
          <a:ext cx="7560840" cy="51903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44616"/>
                <a:gridCol w="201622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 Ricavi</a:t>
                      </a:r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netti di vendita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Costi industriale del venduto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it-IT" sz="1400" b="1" baseline="0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= Risultato lordo industriale</a:t>
                      </a:r>
                    </a:p>
                    <a:p>
                      <a:pPr marL="0" indent="0" algn="l" rtl="0" eaLnBrk="1" latinLnBrk="0" hangingPunct="1">
                        <a:buFontTx/>
                        <a:buNone/>
                      </a:pPr>
                      <a:r>
                        <a:rPr kumimoji="0" lang="it-IT" sz="140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Costi commerciali e distributivi</a:t>
                      </a:r>
                    </a:p>
                    <a:p>
                      <a:pPr marL="0" indent="0" algn="l" rtl="0" eaLnBrk="1" latinLnBrk="0" hangingPunct="1">
                        <a:buFontTx/>
                        <a:buNone/>
                      </a:pPr>
                      <a:r>
                        <a:rPr kumimoji="0" lang="it-IT" sz="140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Costi generali e amministrativi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Operativa Caratteristica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operativo della gestione caratteristica (ROGC)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(1)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 Proventi operativi della gestione</a:t>
                      </a:r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accessoria</a:t>
                      </a:r>
                    </a:p>
                    <a:p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Oneri operativi della gestione accessoria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Operativa Accessoria</a:t>
                      </a:r>
                      <a:endParaRPr lang="it-IT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operativo della gestione accessoria  (ROGA)</a:t>
                      </a:r>
                      <a:endParaRPr lang="it-IT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(2)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</a:t>
                      </a: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Reddito operativo aziendale  (EBIT)</a:t>
                      </a:r>
                      <a:endParaRPr lang="it-IT"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(1) + (2)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Oneri finanziari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 Finanziaria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Reddito lordo di competenza (RLC)</a:t>
                      </a:r>
                      <a:endParaRPr kumimoji="0" lang="it-IT" sz="1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4725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4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+ Proventi straordinari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4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Oneri</a:t>
                      </a:r>
                      <a:r>
                        <a:rPr kumimoji="0" lang="it-IT" sz="14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straordinari</a:t>
                      </a:r>
                      <a:endParaRPr kumimoji="0" lang="it-IT" sz="1400" b="0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Straordinaria</a:t>
                      </a:r>
                      <a:endParaRPr lang="it-IT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Reddito ante imposte (RAI)</a:t>
                      </a:r>
                      <a:endParaRPr kumimoji="0" lang="it-IT" sz="1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Imposte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Tributaria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400" b="1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netto (RN)</a:t>
                      </a:r>
                      <a:endParaRPr lang="it-IT"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14986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 Conto Economico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23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valore aggiunto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25666492"/>
              </p:ext>
            </p:extLst>
          </p:nvPr>
        </p:nvGraphicFramePr>
        <p:xfrm>
          <a:off x="2123728" y="1392359"/>
          <a:ext cx="4977003" cy="232467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977003"/>
              </a:tblGrid>
              <a:tr h="33528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Valore della produzione 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9469">
                <a:tc>
                  <a:txBody>
                    <a:bodyPr/>
                    <a:lstStyle/>
                    <a:p>
                      <a:r>
                        <a:rPr lang="it-IT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Costo dei fattori produtti</a:t>
                      </a:r>
                      <a:r>
                        <a:rPr lang="it-IT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vi esterni </a:t>
                      </a:r>
                      <a:endParaRPr lang="it-IT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9469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VALORE AGGIUNTO</a:t>
                      </a:r>
                      <a:endParaRPr lang="it-IT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9469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Costi del personale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94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MARGINE OPERATIVO LORDO (MOL)</a:t>
                      </a:r>
                    </a:p>
                  </a:txBody>
                  <a:tcPr/>
                </a:tc>
              </a:tr>
              <a:tr h="319469">
                <a:tc>
                  <a:txBody>
                    <a:bodyPr/>
                    <a:lstStyle/>
                    <a:p>
                      <a:pPr marL="177800" indent="-177800">
                        <a:buFontTx/>
                        <a:buChar char="-"/>
                      </a:pPr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Ammortamenti;</a:t>
                      </a:r>
                      <a:r>
                        <a:rPr lang="it-IT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Accantonamenti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9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Reddito operativo gestione caratteristica (ROGC)</a:t>
                      </a:r>
                      <a:endParaRPr lang="it-IT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74565981"/>
              </p:ext>
            </p:extLst>
          </p:nvPr>
        </p:nvGraphicFramePr>
        <p:xfrm>
          <a:off x="2123728" y="3573016"/>
          <a:ext cx="4968552" cy="322184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968552"/>
              </a:tblGrid>
              <a:tr h="3913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+/-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Reddito operativo gestione accessoria (ROGA)</a:t>
                      </a:r>
                      <a:endParaRPr lang="it-IT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1385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</a:t>
                      </a: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Reddito operativo aziendale (EBIT)</a:t>
                      </a:r>
                      <a:endParaRPr lang="it-IT"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138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Oneri finanziari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it-IT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lordo di competenza (RLC)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it-IT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 Proventi straordinari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it-IT" sz="1400" b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Oneri straordinari</a:t>
                      </a:r>
                      <a:endParaRPr lang="it-IT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138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Reddito ante imposte</a:t>
                      </a:r>
                      <a:r>
                        <a:rPr kumimoji="0" lang="it-IT" sz="14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it-IT" sz="1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RAI)</a:t>
                      </a:r>
                      <a:endParaRPr kumimoji="0" lang="it-IT" sz="1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138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Imposte</a:t>
                      </a:r>
                      <a:endParaRPr lang="it-IT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1385">
                <a:tc>
                  <a:txBody>
                    <a:bodyPr/>
                    <a:lstStyle/>
                    <a:p>
                      <a:r>
                        <a:rPr lang="it-IT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400" b="1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netto (RN)</a:t>
                      </a:r>
                      <a:endParaRPr lang="it-IT" sz="14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19742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redditività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indici di redditività netta mettono in evidenza l’attitudine dell’azienda a coprire 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con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ricavi, assicurando una rimunerazione adeguata ai fattori produttivi che trovano impiego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nell’unità economica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un compenso soddisfacente alla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proprietà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ROE </a:t>
            </a:r>
            <a:r>
              <a:rPr lang="it-IT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(Return on Equity)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Misura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grado di redditività netta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dell’impresa.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’ significativo se lo si confronta con il rendimento degli investimenti alternativi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358752" y="4437112"/>
            <a:ext cx="3581400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ROE =  RN   / 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MP 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187552" y="4818112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273152" y="5046712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Reddito 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netto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720952" y="5046712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Mezzi propri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4873352" y="4818112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7067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redditività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ROI </a:t>
            </a:r>
            <a:r>
              <a:rPr lang="it-IT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(Return on </a:t>
            </a:r>
            <a:r>
              <a:rPr lang="it-IT" sz="2000" b="1" i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Investment</a:t>
            </a:r>
            <a:r>
              <a:rPr lang="it-IT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)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Redditività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dell’attività tipica aziendale (produzione, marketing, ricerca e sviluppo,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logistica, amministrazione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), al netto degli effetti finanziari, fiscali e straordinari della gestione.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502768" y="2780928"/>
            <a:ext cx="3581400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ROI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 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/ 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 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259632" y="3547864"/>
            <a:ext cx="5619700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ROI    =   (RO/RV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       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         *                   (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RV/CI)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331640" y="4149080"/>
            <a:ext cx="316835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ROS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(Return on sale)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margine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operativo delle vendite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2918314" y="3933056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6228184" y="3933056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4781128" y="4149080"/>
            <a:ext cx="2959224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Coeffic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rotazione del capitale investito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70648" y="4149080"/>
            <a:ext cx="389384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*</a:t>
            </a: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020272" y="5664150"/>
            <a:ext cx="2088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dove:</a:t>
            </a:r>
          </a:p>
          <a:p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</a:t>
            </a: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Reddito operativo</a:t>
            </a:r>
          </a:p>
          <a:p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RV</a:t>
            </a: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Ricavi di vendita</a:t>
            </a:r>
          </a:p>
          <a:p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</a:t>
            </a:r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Capitale investito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8641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/>
      <p:bldP spid="14" grpId="0" animBg="1"/>
      <p:bldP spid="15" grpId="0" animBg="1"/>
      <p:bldP spid="16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liquidità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Valutano capacità dell’azienda 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far fronte agli impieghi finanziari di prossima scadenza con le proprie disponibilità liquide</a:t>
            </a: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Current Ratio </a:t>
            </a:r>
          </a:p>
          <a:p>
            <a:pPr marL="0" indent="0" algn="just">
              <a:buNone/>
            </a:pP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Quick 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Ratio 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(Acid Test)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14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2555776" y="2582416"/>
            <a:ext cx="3888432" cy="1333128"/>
            <a:chOff x="2555776" y="2222376"/>
            <a:chExt cx="3888432" cy="1333128"/>
          </a:xfrm>
        </p:grpSpPr>
        <p:sp>
          <p:nvSpPr>
            <p:cNvPr id="17" name="Rectangle 8"/>
            <p:cNvSpPr>
              <a:spLocks noChangeArrowheads="1"/>
            </p:cNvSpPr>
            <p:nvPr/>
          </p:nvSpPr>
          <p:spPr bwMode="auto">
            <a:xfrm>
              <a:off x="2555776" y="2222376"/>
              <a:ext cx="3581400" cy="457200"/>
            </a:xfrm>
            <a:prstGeom prst="rect">
              <a:avLst/>
            </a:prstGeom>
            <a:noFill/>
            <a:ln w="9525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it-IT" altLang="it-IT" sz="2000" b="1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Current Ratio   =  AC   /   PC</a:t>
              </a: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4873352" y="2564904"/>
              <a:ext cx="0" cy="304800"/>
            </a:xfrm>
            <a:prstGeom prst="line">
              <a:avLst/>
            </a:prstGeom>
            <a:noFill/>
            <a:ln w="19050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it-IT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>
              <a:off x="4086944" y="2793504"/>
              <a:ext cx="1066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it-IT" altLang="it-IT" sz="20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Attivo corrente</a:t>
              </a: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5377408" y="2793504"/>
              <a:ext cx="1066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it-IT" altLang="it-IT" sz="20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Passivo corrente</a:t>
              </a: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5687144" y="2564904"/>
              <a:ext cx="0" cy="304800"/>
            </a:xfrm>
            <a:prstGeom prst="line">
              <a:avLst/>
            </a:prstGeom>
            <a:noFill/>
            <a:ln w="19050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it-IT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" name="Gruppo 3"/>
          <p:cNvGrpSpPr/>
          <p:nvPr/>
        </p:nvGrpSpPr>
        <p:grpSpPr>
          <a:xfrm>
            <a:off x="971600" y="4797732"/>
            <a:ext cx="7431732" cy="1295564"/>
            <a:chOff x="971600" y="4485890"/>
            <a:chExt cx="7431732" cy="1295564"/>
          </a:xfrm>
        </p:grpSpPr>
        <p:sp>
          <p:nvSpPr>
            <p:cNvPr id="35" name="Rectangle 8"/>
            <p:cNvSpPr>
              <a:spLocks noChangeArrowheads="1"/>
            </p:cNvSpPr>
            <p:nvPr/>
          </p:nvSpPr>
          <p:spPr bwMode="auto">
            <a:xfrm>
              <a:off x="971600" y="4485890"/>
              <a:ext cx="7431732" cy="457200"/>
            </a:xfrm>
            <a:prstGeom prst="rect">
              <a:avLst/>
            </a:prstGeom>
            <a:noFill/>
            <a:ln w="9525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it-IT" altLang="it-IT" sz="2000" b="1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Acid test =  (Liquidità Immediate + Liquidità Differite)  /   PC</a:t>
              </a: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7236296" y="5019454"/>
              <a:ext cx="1066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r>
                <a:rPr lang="it-IT" altLang="it-IT" sz="20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Passivo corrente</a:t>
              </a: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None/>
              </a:pPr>
              <a:endPara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1" name="Line 14"/>
            <p:cNvSpPr>
              <a:spLocks noChangeShapeType="1"/>
            </p:cNvSpPr>
            <p:nvPr/>
          </p:nvSpPr>
          <p:spPr bwMode="auto">
            <a:xfrm>
              <a:off x="7656222" y="4784576"/>
              <a:ext cx="0" cy="304800"/>
            </a:xfrm>
            <a:prstGeom prst="line">
              <a:avLst/>
            </a:prstGeom>
            <a:noFill/>
            <a:ln w="19050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it-IT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32395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liquidità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Capitale Circolante Netto (C.C.N.)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2555776" y="1772816"/>
            <a:ext cx="3581400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C.C.N.   =  AC   -   PC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4499992" y="2060848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713584" y="2289448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corrente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5004048" y="2289448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Passivo corrente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5313784" y="2060848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2627784" y="3284984"/>
            <a:ext cx="3960440" cy="2808312"/>
            <a:chOff x="2195736" y="1844824"/>
            <a:chExt cx="4755378" cy="3024336"/>
          </a:xfrm>
        </p:grpSpPr>
        <p:sp>
          <p:nvSpPr>
            <p:cNvPr id="25" name="Rettangolo 24"/>
            <p:cNvSpPr/>
            <p:nvPr/>
          </p:nvSpPr>
          <p:spPr>
            <a:xfrm>
              <a:off x="2195736" y="1844824"/>
              <a:ext cx="2376264" cy="14761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latin typeface="Calibri" panose="020F0502020204030204" pitchFamily="34" charset="0"/>
                </a:rPr>
                <a:t>Attività a breve</a:t>
              </a:r>
              <a:endParaRPr lang="it-IT" sz="2400" dirty="0">
                <a:latin typeface="Calibri" panose="020F0502020204030204" pitchFamily="34" charset="0"/>
              </a:endParaRPr>
            </a:p>
          </p:txBody>
        </p:sp>
        <p:sp>
          <p:nvSpPr>
            <p:cNvPr id="26" name="Rettangolo 25"/>
            <p:cNvSpPr/>
            <p:nvPr/>
          </p:nvSpPr>
          <p:spPr>
            <a:xfrm>
              <a:off x="2195736" y="3320988"/>
              <a:ext cx="2376264" cy="15481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latin typeface="Calibri" panose="020F0502020204030204" pitchFamily="34" charset="0"/>
                </a:rPr>
                <a:t>Attività a M/L termine</a:t>
              </a:r>
              <a:endParaRPr lang="it-IT" sz="2400" dirty="0">
                <a:latin typeface="Calibri" panose="020F0502020204030204" pitchFamily="34" charset="0"/>
              </a:endParaRPr>
            </a:p>
          </p:txBody>
        </p:sp>
        <p:sp>
          <p:nvSpPr>
            <p:cNvPr id="27" name="Rettangolo 26"/>
            <p:cNvSpPr/>
            <p:nvPr/>
          </p:nvSpPr>
          <p:spPr>
            <a:xfrm>
              <a:off x="4572000" y="1844824"/>
              <a:ext cx="2376264" cy="108012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breve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Rettangolo 27"/>
            <p:cNvSpPr/>
            <p:nvPr/>
          </p:nvSpPr>
          <p:spPr>
            <a:xfrm>
              <a:off x="4572000" y="2924944"/>
              <a:ext cx="2376264" cy="792088"/>
            </a:xfrm>
            <a:prstGeom prst="rect">
              <a:avLst/>
            </a:prstGeom>
            <a:solidFill>
              <a:srgbClr val="AFEB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M/L termine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Rettangolo 28"/>
            <p:cNvSpPr/>
            <p:nvPr/>
          </p:nvSpPr>
          <p:spPr>
            <a:xfrm>
              <a:off x="4574850" y="3717032"/>
              <a:ext cx="2376264" cy="1152128"/>
            </a:xfrm>
            <a:prstGeom prst="rect">
              <a:avLst/>
            </a:prstGeom>
            <a:solidFill>
              <a:srgbClr val="E5FFF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Patrimonio netto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5" name="Connettore 1 4"/>
          <p:cNvCxnSpPr/>
          <p:nvPr/>
        </p:nvCxnSpPr>
        <p:spPr>
          <a:xfrm>
            <a:off x="2339752" y="4287953"/>
            <a:ext cx="4248472" cy="0"/>
          </a:xfrm>
          <a:prstGeom prst="line">
            <a:avLst/>
          </a:prstGeom>
          <a:ln w="38100">
            <a:solidFill>
              <a:srgbClr val="C0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>
            <a:endCxn id="28" idx="1"/>
          </p:cNvCxnSpPr>
          <p:nvPr/>
        </p:nvCxnSpPr>
        <p:spPr>
          <a:xfrm>
            <a:off x="2308632" y="4655708"/>
            <a:ext cx="2298185" cy="0"/>
          </a:xfrm>
          <a:prstGeom prst="line">
            <a:avLst/>
          </a:prstGeom>
          <a:ln w="38100">
            <a:solidFill>
              <a:srgbClr val="C0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2195736" y="4287953"/>
            <a:ext cx="0" cy="367755"/>
          </a:xfrm>
          <a:prstGeom prst="straightConnector1">
            <a:avLst/>
          </a:prstGeom>
          <a:ln w="317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1200944" y="4293096"/>
            <a:ext cx="1066800" cy="49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C.C.N.</a:t>
            </a: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8539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/>
      <p:bldP spid="22" grpId="0"/>
      <p:bldP spid="23" grpId="0" animBg="1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liquidità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Margine di tesoreria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547006" y="1705142"/>
            <a:ext cx="7848872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M.ne di tesoreria 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 (Liquidità Immediate + Liquidità Differite)  -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PC</a:t>
            </a: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2627784" y="3284984"/>
            <a:ext cx="3960440" cy="2808312"/>
            <a:chOff x="2195736" y="1844824"/>
            <a:chExt cx="4755378" cy="3024336"/>
          </a:xfrm>
        </p:grpSpPr>
        <p:sp>
          <p:nvSpPr>
            <p:cNvPr id="25" name="Rettangolo 24"/>
            <p:cNvSpPr/>
            <p:nvPr/>
          </p:nvSpPr>
          <p:spPr>
            <a:xfrm>
              <a:off x="2195736" y="1844824"/>
              <a:ext cx="2376264" cy="14761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8900" indent="-88900">
                <a:buFontTx/>
                <a:buChar char="-"/>
              </a:pPr>
              <a:r>
                <a:rPr lang="it-IT" sz="2200" dirty="0" smtClean="0">
                  <a:latin typeface="Calibri" panose="020F0502020204030204" pitchFamily="34" charset="0"/>
                </a:rPr>
                <a:t>Liq. Immediate</a:t>
              </a:r>
            </a:p>
            <a:p>
              <a:pPr marL="88900" indent="-88900">
                <a:buFontTx/>
                <a:buChar char="-"/>
              </a:pPr>
              <a:r>
                <a:rPr lang="it-IT" sz="2200" dirty="0" smtClean="0">
                  <a:latin typeface="Calibri" panose="020F0502020204030204" pitchFamily="34" charset="0"/>
                </a:rPr>
                <a:t>Liq. Differite</a:t>
              </a:r>
            </a:p>
            <a:p>
              <a:pPr marL="88900" indent="-88900">
                <a:buFontTx/>
                <a:buChar char="-"/>
              </a:pPr>
              <a:r>
                <a:rPr lang="it-IT" sz="2200" dirty="0" smtClean="0">
                  <a:latin typeface="Calibri" panose="020F0502020204030204" pitchFamily="34" charset="0"/>
                </a:rPr>
                <a:t>Scorte</a:t>
              </a:r>
              <a:endParaRPr lang="it-IT" sz="2200" dirty="0">
                <a:latin typeface="Calibri" panose="020F0502020204030204" pitchFamily="34" charset="0"/>
              </a:endParaRPr>
            </a:p>
          </p:txBody>
        </p:sp>
        <p:sp>
          <p:nvSpPr>
            <p:cNvPr id="26" name="Rettangolo 25"/>
            <p:cNvSpPr/>
            <p:nvPr/>
          </p:nvSpPr>
          <p:spPr>
            <a:xfrm>
              <a:off x="2195736" y="3320988"/>
              <a:ext cx="2376264" cy="15481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 smtClean="0">
                  <a:latin typeface="Calibri" panose="020F0502020204030204" pitchFamily="34" charset="0"/>
                </a:rPr>
                <a:t>Attività a M/L termine</a:t>
              </a:r>
              <a:endParaRPr lang="it-IT" dirty="0">
                <a:latin typeface="Calibri" panose="020F0502020204030204" pitchFamily="34" charset="0"/>
              </a:endParaRPr>
            </a:p>
          </p:txBody>
        </p:sp>
        <p:sp>
          <p:nvSpPr>
            <p:cNvPr id="27" name="Rettangolo 26"/>
            <p:cNvSpPr/>
            <p:nvPr/>
          </p:nvSpPr>
          <p:spPr>
            <a:xfrm>
              <a:off x="4572000" y="1844824"/>
              <a:ext cx="2376264" cy="11632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breve</a:t>
              </a:r>
              <a:endPara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Rettangolo 27"/>
            <p:cNvSpPr/>
            <p:nvPr/>
          </p:nvSpPr>
          <p:spPr>
            <a:xfrm>
              <a:off x="4572000" y="3008029"/>
              <a:ext cx="2376264" cy="709002"/>
            </a:xfrm>
            <a:prstGeom prst="rect">
              <a:avLst/>
            </a:prstGeom>
            <a:solidFill>
              <a:srgbClr val="AFEB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M/L termine</a:t>
              </a:r>
              <a:endPara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Rettangolo 28"/>
            <p:cNvSpPr/>
            <p:nvPr/>
          </p:nvSpPr>
          <p:spPr>
            <a:xfrm>
              <a:off x="4574850" y="3717032"/>
              <a:ext cx="2376264" cy="1152128"/>
            </a:xfrm>
            <a:prstGeom prst="rect">
              <a:avLst/>
            </a:prstGeom>
            <a:solidFill>
              <a:srgbClr val="E5FFF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Patrimonio netto</a:t>
              </a:r>
              <a:endPara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5" name="Connettore 1 4"/>
          <p:cNvCxnSpPr/>
          <p:nvPr/>
        </p:nvCxnSpPr>
        <p:spPr>
          <a:xfrm>
            <a:off x="4606817" y="4365103"/>
            <a:ext cx="2124236" cy="0"/>
          </a:xfrm>
          <a:prstGeom prst="line">
            <a:avLst/>
          </a:prstGeom>
          <a:ln w="38100">
            <a:solidFill>
              <a:srgbClr val="C0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>
            <a:off x="2627784" y="4149080"/>
            <a:ext cx="4103269" cy="0"/>
          </a:xfrm>
          <a:prstGeom prst="line">
            <a:avLst/>
          </a:prstGeom>
          <a:ln w="38100">
            <a:solidFill>
              <a:srgbClr val="C0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6876256" y="4069357"/>
            <a:ext cx="0" cy="367755"/>
          </a:xfrm>
          <a:prstGeom prst="straightConnector1">
            <a:avLst/>
          </a:prstGeom>
          <a:ln w="317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7020272" y="3933056"/>
            <a:ext cx="1512168" cy="49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M.ne di tesoreria</a:t>
            </a: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7329078" y="2213248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Passivo corrente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7956376" y="2012257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1331640" y="3692302"/>
            <a:ext cx="1080120" cy="666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Calibri" panose="020F0502020204030204" pitchFamily="34" charset="0"/>
              </a:rPr>
              <a:t>Attività a breve</a:t>
            </a:r>
            <a:endParaRPr lang="it-IT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13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2" grpId="0"/>
      <p:bldP spid="31" grpId="0"/>
      <p:bldP spid="33" grpId="0" animBg="1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solidità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Rapporto di 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indebitamento (Leverage)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Misura il grado di dipendenza dell’impresa dal capitale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terzi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39552" y="2492896"/>
            <a:ext cx="3869432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Rapp. Indebitamento=  MT 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/ 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MP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474268" y="3140968"/>
            <a:ext cx="131514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Mezzi di terzi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275856" y="2924944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4139952" y="2924944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3472880" y="3140968"/>
            <a:ext cx="1387152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Mezzi propri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860032" y="2060848"/>
            <a:ext cx="4032448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1: situazioni di equilibrio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&gt;1: prevalenza di indebitamento rispetto al capitale proprio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&lt;1: prevalenza di mezzi propri rispetto ai debiti 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598240" y="4179912"/>
            <a:ext cx="7358136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può suddividere in: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Tx/>
              <a:buChar char="-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indice di indebitamento complessivo 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(debiti di finanziamento e di funzionamento/mezzi propri)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Tx/>
              <a:buChar char="-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indice di indebitamento strutturale 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(debiti di finanziamento/mezzi propri)</a:t>
            </a: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Parentesi graffa aperta 3"/>
          <p:cNvSpPr/>
          <p:nvPr/>
        </p:nvSpPr>
        <p:spPr>
          <a:xfrm>
            <a:off x="4565340" y="2060848"/>
            <a:ext cx="294692" cy="1440160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57057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4" grpId="0" animBg="1"/>
      <p:bldP spid="15" grpId="0" animBg="1"/>
      <p:bldP spid="16" grpId="0"/>
      <p:bldP spid="18" grpId="0"/>
      <p:bldP spid="19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solidità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Indice di copertura delle immobilizzazioni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Segnala in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misura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mezzi propri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appaiono destinati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coprire il fabbisogno finanziario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durevole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Margine di struttura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907704" y="2348880"/>
            <a:ext cx="5616624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Indice copertura immobilizzazioni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MP 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/  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AFN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444208" y="2925068"/>
            <a:ext cx="1944216" cy="57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fisso netto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6012160" y="2738305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7020272" y="2760608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4932040" y="2924944"/>
            <a:ext cx="1512168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Mezzi propri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539552" y="5564088"/>
            <a:ext cx="3888432" cy="4572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Margine di struttura =  MP   -   AFN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4860032" y="4905164"/>
            <a:ext cx="392417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=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0: situazione di equilibrio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&gt; 0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situazione solida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&lt; 0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situazione di squilibrio determinata da maggiori immobilizzi rispetto al capitale proprio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1" name="Parentesi graffa aperta 20"/>
          <p:cNvSpPr/>
          <p:nvPr/>
        </p:nvSpPr>
        <p:spPr>
          <a:xfrm>
            <a:off x="4565340" y="5013176"/>
            <a:ext cx="294692" cy="1440160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539552" y="3356992"/>
            <a:ext cx="8244656" cy="131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=1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situazioni di equilibrio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&gt;1: situazione solida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&lt;1: situazione di squilibrio determinata da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MP inferiori 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agli investimenti durevoli </a:t>
            </a:r>
          </a:p>
          <a:p>
            <a:pPr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it-IT" alt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" name="Connettore 4 6"/>
          <p:cNvCxnSpPr/>
          <p:nvPr/>
        </p:nvCxnSpPr>
        <p:spPr>
          <a:xfrm rot="5400000">
            <a:off x="957609" y="2478905"/>
            <a:ext cx="892078" cy="864096"/>
          </a:xfrm>
          <a:prstGeom prst="bentConnector3">
            <a:avLst>
              <a:gd name="adj1" fmla="val 1249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6522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4" grpId="0" animBg="1"/>
      <p:bldP spid="15" grpId="0" animBg="1"/>
      <p:bldP spid="16" grpId="0"/>
      <p:bldP spid="17" grpId="0" animBg="1"/>
      <p:bldP spid="20" grpId="0"/>
      <p:bldP spid="21" grpId="0" animBg="1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leva finanziaria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Scomposizione del ROE </a:t>
            </a:r>
            <a:r>
              <a:rPr lang="it-IT" sz="20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(Return on Equity)</a:t>
            </a:r>
          </a:p>
          <a:p>
            <a:pPr marL="0" indent="0" algn="just">
              <a:buNone/>
            </a:pPr>
            <a:endParaRPr lang="it-IT" sz="20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ROE = [ ROI    +/-      (ROI  -  i )    *     MT/MP ]     *     RN/RLC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4355976" y="3078769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275856" y="3387080"/>
            <a:ext cx="2232248" cy="105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mezzi di terzi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OF /MT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7236296" y="3068960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6300192" y="3377271"/>
            <a:ext cx="2016224" cy="105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Reddito netto / Reddito lordo di competenza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5796136" y="3078769"/>
            <a:ext cx="0" cy="1528936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4932040" y="4611216"/>
            <a:ext cx="1728192" cy="105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Rapporto di indebitamento</a:t>
            </a: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2555776" y="3052192"/>
            <a:ext cx="0" cy="30480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691680" y="3305263"/>
            <a:ext cx="1584176" cy="1050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Return on </a:t>
            </a:r>
            <a:r>
              <a:rPr lang="it-IT" altLang="it-IT" sz="2000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investment</a:t>
            </a:r>
            <a:endParaRPr lang="it-IT" alt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202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Analisi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dello Stato Patrimoniale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Conto Economico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redditività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liquidità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Indici di solidità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3055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interpretativo dei bilanci trova supporto in un complesso di tecniche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ampiamente consolidate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nella dottrina e nella prassi che si è soliti chiamare “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analisi di bilancio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</a:t>
            </a:r>
          </a:p>
          <a:p>
            <a:pPr marL="0" indent="0" algn="ctr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procedimento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trasformazione del sistema dei valori di bilancio in strutture utili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agli indirizzi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d’indagine (riclassificazioni), di calcolo di indicatori (margini, indici, flussi), 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accostamento di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tali indicatori, centrati sull’azienda considerata, con riferimento a istanti successivi (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comparazioni temporali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), o centrati su più aziende, considerate al medesimo istante (comparazioni spaziali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4" name="Triangolo isoscele 3"/>
          <p:cNvSpPr/>
          <p:nvPr/>
        </p:nvSpPr>
        <p:spPr>
          <a:xfrm rot="10800000">
            <a:off x="3419872" y="2361982"/>
            <a:ext cx="2520280" cy="2280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4789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Introduzione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xmlns="" val="1637680970"/>
              </p:ext>
            </p:extLst>
          </p:nvPr>
        </p:nvGraphicFramePr>
        <p:xfrm>
          <a:off x="959768" y="1412776"/>
          <a:ext cx="702334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42153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dello Stato Patrimoniale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  <p:grpSp>
        <p:nvGrpSpPr>
          <p:cNvPr id="11" name="Gruppo 10"/>
          <p:cNvGrpSpPr/>
          <p:nvPr/>
        </p:nvGrpSpPr>
        <p:grpSpPr>
          <a:xfrm>
            <a:off x="1979712" y="2204864"/>
            <a:ext cx="5040560" cy="3240360"/>
            <a:chOff x="2195736" y="1844824"/>
            <a:chExt cx="4755378" cy="3024336"/>
          </a:xfrm>
        </p:grpSpPr>
        <p:sp>
          <p:nvSpPr>
            <p:cNvPr id="5" name="Rettangolo 4"/>
            <p:cNvSpPr/>
            <p:nvPr/>
          </p:nvSpPr>
          <p:spPr>
            <a:xfrm>
              <a:off x="2195736" y="1844824"/>
              <a:ext cx="2376264" cy="14761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latin typeface="Calibri" panose="020F0502020204030204" pitchFamily="34" charset="0"/>
                </a:rPr>
                <a:t>Attività a breve</a:t>
              </a:r>
              <a:endParaRPr lang="it-IT" sz="2400" dirty="0">
                <a:latin typeface="Calibri" panose="020F0502020204030204" pitchFamily="34" charset="0"/>
              </a:endParaRPr>
            </a:p>
          </p:txBody>
        </p:sp>
        <p:sp>
          <p:nvSpPr>
            <p:cNvPr id="7" name="Rettangolo 6"/>
            <p:cNvSpPr/>
            <p:nvPr/>
          </p:nvSpPr>
          <p:spPr>
            <a:xfrm>
              <a:off x="2195736" y="3320988"/>
              <a:ext cx="2376264" cy="15481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latin typeface="Calibri" panose="020F0502020204030204" pitchFamily="34" charset="0"/>
                </a:rPr>
                <a:t>Attività a M/L termine</a:t>
              </a:r>
              <a:endParaRPr lang="it-IT" sz="2400" dirty="0">
                <a:latin typeface="Calibri" panose="020F0502020204030204" pitchFamily="34" charset="0"/>
              </a:endParaRPr>
            </a:p>
          </p:txBody>
        </p:sp>
        <p:sp>
          <p:nvSpPr>
            <p:cNvPr id="8" name="Rettangolo 7"/>
            <p:cNvSpPr/>
            <p:nvPr/>
          </p:nvSpPr>
          <p:spPr>
            <a:xfrm>
              <a:off x="4572000" y="1844824"/>
              <a:ext cx="2376264" cy="108012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breve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Rettangolo 8"/>
            <p:cNvSpPr/>
            <p:nvPr/>
          </p:nvSpPr>
          <p:spPr>
            <a:xfrm>
              <a:off x="4572000" y="2924944"/>
              <a:ext cx="2376264" cy="792088"/>
            </a:xfrm>
            <a:prstGeom prst="rect">
              <a:avLst/>
            </a:prstGeom>
            <a:solidFill>
              <a:srgbClr val="AFEB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Passività a M/L termine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Rettangolo 9"/>
            <p:cNvSpPr/>
            <p:nvPr/>
          </p:nvSpPr>
          <p:spPr>
            <a:xfrm>
              <a:off x="4574850" y="3717032"/>
              <a:ext cx="2376264" cy="1152128"/>
            </a:xfrm>
            <a:prstGeom prst="rect">
              <a:avLst/>
            </a:prstGeom>
            <a:solidFill>
              <a:srgbClr val="E5FFF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 smtClean="0">
                  <a:solidFill>
                    <a:schemeClr val="accent1">
                      <a:lumMod val="75000"/>
                    </a:schemeClr>
                  </a:solidFill>
                  <a:latin typeface="Calibri" panose="020F0502020204030204" pitchFamily="34" charset="0"/>
                </a:rPr>
                <a:t>Patrimonio netto</a:t>
              </a:r>
              <a:endPara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6" name="CasellaDiTesto 5"/>
          <p:cNvSpPr txBox="1"/>
          <p:nvPr/>
        </p:nvSpPr>
        <p:spPr>
          <a:xfrm>
            <a:off x="1619672" y="169151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Criterio di liquidità/esigibilità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8866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dello Stato Patrimoniale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403648" y="1844824"/>
            <a:ext cx="3168352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88900">
              <a:buFontTx/>
              <a:buChar char="-"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Liquidità immediate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(cassa; banca; ecc.)</a:t>
            </a:r>
          </a:p>
          <a:p>
            <a:pPr marL="88900" indent="-88900">
              <a:buFontTx/>
              <a:buChar char="-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Liquidità differite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(crediti a breve termine)</a:t>
            </a:r>
          </a:p>
          <a:p>
            <a:pPr marL="88900" indent="-88900">
              <a:buFontTx/>
              <a:buChar char="-"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Disponibilità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(scorte; ratei e risconti attivi; ecc.)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403297" y="3933055"/>
            <a:ext cx="3168352" cy="20331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88900">
              <a:buFontTx/>
              <a:buChar char="-"/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Imm. Materiali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(impianti; macchinari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ecc.)</a:t>
            </a:r>
          </a:p>
          <a:p>
            <a:pPr marL="88900" indent="-88900">
              <a:buFontTx/>
              <a:buChar char="-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Imm. Immateriali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(brevetti; marchi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ecc.)</a:t>
            </a:r>
          </a:p>
          <a:p>
            <a:pPr marL="88900" indent="-88900">
              <a:buFontTx/>
              <a:buChar char="-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Imm. Finanziarie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(partecipazioni; titoli a M/L termine; ecc)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572000" y="1844824"/>
            <a:ext cx="3165502" cy="1584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indent="-88900">
              <a:buFontTx/>
              <a:buChar char="-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Conti correnti passivi</a:t>
            </a:r>
          </a:p>
          <a:p>
            <a:pPr marL="88900" indent="-88900">
              <a:buFontTx/>
              <a:buChar char="-"/>
            </a:pP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 a breve termine</a:t>
            </a:r>
          </a:p>
          <a:p>
            <a:pPr marL="88900" indent="-88900">
              <a:buFontTx/>
              <a:buChar char="-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Ratei e risconti passivi</a:t>
            </a:r>
          </a:p>
          <a:p>
            <a:pPr marL="88900" indent="-88900">
              <a:buFontTx/>
              <a:buChar char="-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Quota a breve di passività a M/L termine (ecc.)</a:t>
            </a:r>
          </a:p>
        </p:txBody>
      </p:sp>
      <p:sp>
        <p:nvSpPr>
          <p:cNvPr id="9" name="Rettangolo 8"/>
          <p:cNvSpPr/>
          <p:nvPr/>
        </p:nvSpPr>
        <p:spPr>
          <a:xfrm>
            <a:off x="4571649" y="3429000"/>
            <a:ext cx="3165502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>
              <a:buFontTx/>
              <a:buChar char="-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 a M/L termine</a:t>
            </a:r>
          </a:p>
          <a:p>
            <a:pPr marL="177800" indent="-177800">
              <a:buFontTx/>
              <a:buChar char="-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Mutui passivi</a:t>
            </a:r>
          </a:p>
          <a:p>
            <a:pPr marL="177800" indent="-177800">
              <a:buFontTx/>
              <a:buChar char="-"/>
            </a:pP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TFR (ecc.)</a:t>
            </a:r>
          </a:p>
        </p:txBody>
      </p:sp>
      <p:sp>
        <p:nvSpPr>
          <p:cNvPr id="10" name="Rettangolo 9"/>
          <p:cNvSpPr/>
          <p:nvPr/>
        </p:nvSpPr>
        <p:spPr>
          <a:xfrm>
            <a:off x="4572000" y="4437112"/>
            <a:ext cx="3165502" cy="1529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sociale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Riserve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Utile (Perdita) dell’esercizio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91680" y="141277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Criterio di liquidità/esigibilità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179512" y="2546902"/>
            <a:ext cx="1080120" cy="666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Calibri" panose="020F0502020204030204" pitchFamily="34" charset="0"/>
              </a:rPr>
              <a:t>Attività a breve</a:t>
            </a:r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179512" y="4275520"/>
            <a:ext cx="1080120" cy="8816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latin typeface="Calibri" panose="020F0502020204030204" pitchFamily="34" charset="0"/>
              </a:rPr>
              <a:t>Attività a M/L termine</a:t>
            </a:r>
            <a:endParaRPr lang="it-IT" sz="1600" dirty="0">
              <a:latin typeface="Calibri" panose="020F0502020204030204" pitchFamily="34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844968" y="2258871"/>
            <a:ext cx="1119520" cy="59406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Passività a breve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844969" y="3501008"/>
            <a:ext cx="1119520" cy="864096"/>
          </a:xfrm>
          <a:prstGeom prst="rect">
            <a:avLst/>
          </a:prstGeom>
          <a:solidFill>
            <a:srgbClr val="AFEB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Passività a M/L termine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7844970" y="4762635"/>
            <a:ext cx="1119520" cy="682589"/>
          </a:xfrm>
          <a:prstGeom prst="rect">
            <a:avLst/>
          </a:prstGeom>
          <a:solidFill>
            <a:srgbClr val="E5F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Patrimonio netto</a:t>
            </a:r>
            <a:endParaRPr lang="it-IT" sz="16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012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5" grpId="0" animBg="1"/>
      <p:bldP spid="7" grpId="0" animBg="1"/>
      <p:bldP spid="8" grpId="0" animBg="1"/>
      <p:bldP spid="9" grpId="0" animBg="1"/>
      <p:bldP spid="10" grpId="0" animBg="1"/>
      <p:bldP spid="6" grpId="0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 Conto Economico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– Le aree di gestione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35224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GESTIONE CARATTERISTICA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Operazioni che costituiscono l’attività economico-tecnica tipica dell’impresa. </a:t>
            </a:r>
          </a:p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2) GESTIONE ACCESSORIA (o PATRIMONIALE)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Operazioni generatrici di reddito, diverse da quelle della gestione caratteristica, che possono essere presenti o meno in quanto derivano da opzioni aggiuntive rispetto alle combinazioni produttive tipiche dell’impresa.</a:t>
            </a:r>
          </a:p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3)GESTIONE FINANZIARIA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Operazioni volte a coprire il fabbisogno finanziario attraverso l’accesso a fonti di finanziamento onerose.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NB: i proventi finanziari, derivando da investimenti finanziari, rientrano nella gestione accessoria, di tipo patrimoniale.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144129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 Conto Economico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– Le aree di gestione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35224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)GESTIONE STRAORDINARIA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Componenti di reddito che possiedono alcuni requisiti di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straordinarietà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sono di competenza economica dell’esercizio in corso;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derivano da un cambiamento nella applicazione dei Principi Contabili;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derivano da operazioni la cui natura è inusuale, ovvero da modifiche strutturali dell’azienda;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00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erivano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operazioni e eventi infrequenti, in quanto non ricorrenti nel tempo ma episodici o occasionali e/o </a:t>
            </a:r>
            <a:r>
              <a:rPr lang="it-IT" sz="200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eccezionali.</a:t>
            </a:r>
          </a:p>
          <a:p>
            <a:pPr algn="just">
              <a:buFontTx/>
              <a:buChar char="-"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GESTIONE TRIBUTARIA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Insieme delle imposte sul reddito di competenza economica dell’esercizio.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043606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Riclassificazione del Conto Economico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A costo complessivo del venduto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0120012"/>
              </p:ext>
            </p:extLst>
          </p:nvPr>
        </p:nvGraphicFramePr>
        <p:xfrm>
          <a:off x="971600" y="1628800"/>
          <a:ext cx="7560840" cy="4704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44616"/>
                <a:gridCol w="201622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 Ricavi</a:t>
                      </a:r>
                      <a:r>
                        <a:rPr lang="it-IT" sz="16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netti di vendita</a:t>
                      </a:r>
                    </a:p>
                    <a:p>
                      <a:r>
                        <a:rPr lang="it-IT" sz="16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Costi operativi caratteristici</a:t>
                      </a:r>
                      <a:endParaRPr lang="it-IT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Operativa Caratteristica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operativo della gestione caratteristica (ROGC)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(1)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+ Proventi operativi della gestione</a:t>
                      </a:r>
                      <a:r>
                        <a:rPr lang="it-IT" sz="16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accessoria</a:t>
                      </a:r>
                    </a:p>
                    <a:p>
                      <a:r>
                        <a:rPr lang="it-IT" sz="16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Oneri operativi della gestione accessoria</a:t>
                      </a:r>
                      <a:endParaRPr lang="it-IT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Operativa Accessoria</a:t>
                      </a:r>
                      <a:endParaRPr lang="it-IT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operativo della gestione accessoria  (ROGA)</a:t>
                      </a:r>
                      <a:endParaRPr lang="it-IT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(2)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</a:t>
                      </a:r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Reddito operativo aziendale  (EBIT)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(1) + (2)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Oneri finanziari</a:t>
                      </a:r>
                      <a:endParaRPr lang="it-IT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 Finanziaria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Reddito lordo di competenza (RLC)</a:t>
                      </a:r>
                      <a:endParaRPr kumimoji="0" lang="it-IT" sz="16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+ Proventi straordinari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Oneri</a:t>
                      </a:r>
                      <a:r>
                        <a:rPr kumimoji="0" lang="it-IT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straordinari</a:t>
                      </a:r>
                      <a:endParaRPr kumimoji="0" lang="it-IT" sz="16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Straordinaria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sz="16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= Reddito </a:t>
                      </a:r>
                      <a:r>
                        <a:rPr kumimoji="0" lang="it-IT" sz="1600" b="1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ante</a:t>
                      </a:r>
                      <a:r>
                        <a:rPr kumimoji="0" lang="it-IT" sz="16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imposte (RAI)</a:t>
                      </a:r>
                      <a:endParaRPr kumimoji="0" lang="it-IT" sz="16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- Imposte</a:t>
                      </a:r>
                      <a:endParaRPr lang="it-IT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Gestione</a:t>
                      </a:r>
                      <a:r>
                        <a:rPr lang="it-IT" sz="1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Tributaria</a:t>
                      </a:r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 Reddito</a:t>
                      </a:r>
                      <a:r>
                        <a:rPr lang="it-IT" sz="1600" b="1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netto (RN)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4104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823</TotalTime>
  <Words>1343</Words>
  <Application>Microsoft Office PowerPoint</Application>
  <PresentationFormat>Presentazione su schermo (4:3)</PresentationFormat>
  <Paragraphs>278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Satellite</vt:lpstr>
      <vt:lpstr>Analisi di bilancio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 </dc:title>
  <dc:creator>giulia barletta</dc:creator>
  <cp:lastModifiedBy>amministratore</cp:lastModifiedBy>
  <cp:revision>106</cp:revision>
  <cp:lastPrinted>2016-12-07T14:29:34Z</cp:lastPrinted>
  <dcterms:created xsi:type="dcterms:W3CDTF">2015-02-05T16:32:32Z</dcterms:created>
  <dcterms:modified xsi:type="dcterms:W3CDTF">2017-11-01T12:33:30Z</dcterms:modified>
</cp:coreProperties>
</file>