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1" r:id="rId3"/>
    <p:sldId id="269" r:id="rId4"/>
    <p:sldId id="271" r:id="rId5"/>
    <p:sldId id="273" r:id="rId6"/>
    <p:sldId id="274" r:id="rId7"/>
    <p:sldId id="275" r:id="rId8"/>
    <p:sldId id="280" r:id="rId9"/>
    <p:sldId id="279" r:id="rId10"/>
    <p:sldId id="276" r:id="rId11"/>
    <p:sldId id="278" r:id="rId12"/>
    <p:sldId id="270" r:id="rId1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D83"/>
    <a:srgbClr val="C8D35F"/>
    <a:srgbClr val="AFEBAF"/>
    <a:srgbClr val="94E494"/>
    <a:srgbClr val="84E084"/>
    <a:srgbClr val="53FFA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D1B395-1361-4FB1-8946-C0375AF331D0}" type="doc">
      <dgm:prSet loTypeId="urn:microsoft.com/office/officeart/2005/8/layout/pyramid1" loCatId="pyramid" qsTypeId="urn:microsoft.com/office/officeart/2005/8/quickstyle/simple1" qsCatId="simple" csTypeId="urn:microsoft.com/office/officeart/2005/8/colors/colorful2" csCatId="colorful" phldr="1"/>
      <dgm:spPr/>
    </dgm:pt>
    <dgm:pt modelId="{0932620E-5A11-40DC-BDB3-C85DF31FC43F}">
      <dgm:prSet phldrT="[Testo]" custT="1"/>
      <dgm:spPr/>
      <dgm:t>
        <a:bodyPr/>
        <a:lstStyle/>
        <a:p>
          <a:r>
            <a:rPr lang="it-IT" sz="2400" b="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Rappresentazione veritiera e corretta</a:t>
          </a:r>
          <a:endParaRPr lang="it-IT" sz="2400" b="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DC9324AC-6498-4666-8217-5E917AA25D8C}" type="parTrans" cxnId="{26B02AA6-A60A-442B-BEC6-7EE647B123CC}">
      <dgm:prSet/>
      <dgm:spPr/>
      <dgm:t>
        <a:bodyPr/>
        <a:lstStyle/>
        <a:p>
          <a:endParaRPr lang="it-IT"/>
        </a:p>
      </dgm:t>
    </dgm:pt>
    <dgm:pt modelId="{B0F6FE40-5CAC-4BC8-9545-600C6AD98785}" type="sibTrans" cxnId="{26B02AA6-A60A-442B-BEC6-7EE647B123CC}">
      <dgm:prSet/>
      <dgm:spPr/>
      <dgm:t>
        <a:bodyPr/>
        <a:lstStyle/>
        <a:p>
          <a:endParaRPr lang="it-IT"/>
        </a:p>
      </dgm:t>
    </dgm:pt>
    <dgm:pt modelId="{45948475-005F-4C45-89D5-B25AA0027189}">
      <dgm:prSet phldrT="[Testo]" custT="1"/>
      <dgm:spPr/>
      <dgm:t>
        <a:bodyPr/>
        <a:lstStyle/>
        <a:p>
          <a:r>
            <a:rPr lang="it-IT" sz="2400" b="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Postulati di bilancio</a:t>
          </a:r>
          <a:endParaRPr lang="it-IT" sz="2400" b="0" dirty="0">
            <a:solidFill>
              <a:schemeClr val="accent1">
                <a:lumMod val="75000"/>
              </a:schemeClr>
            </a:solidFill>
            <a:latin typeface="Calibri" panose="020F0502020204030204" pitchFamily="34" charset="0"/>
          </a:endParaRPr>
        </a:p>
      </dgm:t>
    </dgm:pt>
    <dgm:pt modelId="{3C4F3702-4A1B-454B-B4AF-83FED267FC75}" type="parTrans" cxnId="{E93C39EB-C3CF-4844-B069-16ED63C1675C}">
      <dgm:prSet/>
      <dgm:spPr/>
      <dgm:t>
        <a:bodyPr/>
        <a:lstStyle/>
        <a:p>
          <a:endParaRPr lang="it-IT"/>
        </a:p>
      </dgm:t>
    </dgm:pt>
    <dgm:pt modelId="{E064A006-C12D-4B63-9A95-17037D4F550B}" type="sibTrans" cxnId="{E93C39EB-C3CF-4844-B069-16ED63C1675C}">
      <dgm:prSet/>
      <dgm:spPr/>
      <dgm:t>
        <a:bodyPr/>
        <a:lstStyle/>
        <a:p>
          <a:endParaRPr lang="it-IT"/>
        </a:p>
      </dgm:t>
    </dgm:pt>
    <dgm:pt modelId="{0B20CE11-B13C-4541-A9DE-D85702E41662}">
      <dgm:prSet phldrT="[Testo]" custT="1"/>
      <dgm:spPr/>
      <dgm:t>
        <a:bodyPr/>
        <a:lstStyle/>
        <a:p>
          <a:r>
            <a:rPr lang="it-IT" sz="2400" b="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rPr>
            <a:t>Criteri di valutazione </a:t>
          </a:r>
        </a:p>
      </dgm:t>
    </dgm:pt>
    <dgm:pt modelId="{FDAA59A2-00CB-4F4C-8A93-60D079946502}" type="parTrans" cxnId="{5E3B85FE-669C-4A4B-AF17-59BB5D525FB5}">
      <dgm:prSet/>
      <dgm:spPr/>
      <dgm:t>
        <a:bodyPr/>
        <a:lstStyle/>
        <a:p>
          <a:endParaRPr lang="it-IT"/>
        </a:p>
      </dgm:t>
    </dgm:pt>
    <dgm:pt modelId="{8CE06645-86D1-4B9D-AE40-34A373C7EFD0}" type="sibTrans" cxnId="{5E3B85FE-669C-4A4B-AF17-59BB5D525FB5}">
      <dgm:prSet/>
      <dgm:spPr/>
      <dgm:t>
        <a:bodyPr/>
        <a:lstStyle/>
        <a:p>
          <a:endParaRPr lang="it-IT"/>
        </a:p>
      </dgm:t>
    </dgm:pt>
    <dgm:pt modelId="{0101CF89-E69E-4C0A-AAF5-9F8D70E6A76A}" type="pres">
      <dgm:prSet presAssocID="{B8D1B395-1361-4FB1-8946-C0375AF331D0}" presName="Name0" presStyleCnt="0">
        <dgm:presLayoutVars>
          <dgm:dir/>
          <dgm:animLvl val="lvl"/>
          <dgm:resizeHandles val="exact"/>
        </dgm:presLayoutVars>
      </dgm:prSet>
      <dgm:spPr/>
    </dgm:pt>
    <dgm:pt modelId="{5E36BA8A-DBAC-46F5-B404-9A9B3321805A}" type="pres">
      <dgm:prSet presAssocID="{0932620E-5A11-40DC-BDB3-C85DF31FC43F}" presName="Name8" presStyleCnt="0"/>
      <dgm:spPr/>
    </dgm:pt>
    <dgm:pt modelId="{7EA04877-12E3-4E09-BE1A-3FD35BC0EBEE}" type="pres">
      <dgm:prSet presAssocID="{0932620E-5A11-40DC-BDB3-C85DF31FC43F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FA54F1C-104D-44A1-97A6-49D75A823C49}" type="pres">
      <dgm:prSet presAssocID="{0932620E-5A11-40DC-BDB3-C85DF31FC43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8ED96D7-7292-4DD2-8FA8-64D03D05E0AE}" type="pres">
      <dgm:prSet presAssocID="{45948475-005F-4C45-89D5-B25AA0027189}" presName="Name8" presStyleCnt="0"/>
      <dgm:spPr/>
    </dgm:pt>
    <dgm:pt modelId="{A306CA75-7AA6-4884-8F83-CA447E24CCA1}" type="pres">
      <dgm:prSet presAssocID="{45948475-005F-4C45-89D5-B25AA0027189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219DC5B7-F8E7-44DA-BDAA-2CAF1FFBE619}" type="pres">
      <dgm:prSet presAssocID="{45948475-005F-4C45-89D5-B25AA002718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0824B834-847A-4F2A-AE44-E173B639101A}" type="pres">
      <dgm:prSet presAssocID="{0B20CE11-B13C-4541-A9DE-D85702E41662}" presName="Name8" presStyleCnt="0"/>
      <dgm:spPr/>
    </dgm:pt>
    <dgm:pt modelId="{0865AA5F-27CA-48F1-A97E-3BA4695E10FD}" type="pres">
      <dgm:prSet presAssocID="{0B20CE11-B13C-4541-A9DE-D85702E41662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28F4F39-B43A-4FA7-B6DC-C2727EF606B2}" type="pres">
      <dgm:prSet presAssocID="{0B20CE11-B13C-4541-A9DE-D85702E41662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44BCA1B3-E42D-4D41-8F2D-DF8874A236F1}" type="presOf" srcId="{0B20CE11-B13C-4541-A9DE-D85702E41662}" destId="{0865AA5F-27CA-48F1-A97E-3BA4695E10FD}" srcOrd="0" destOrd="0" presId="urn:microsoft.com/office/officeart/2005/8/layout/pyramid1"/>
    <dgm:cxn modelId="{26B02AA6-A60A-442B-BEC6-7EE647B123CC}" srcId="{B8D1B395-1361-4FB1-8946-C0375AF331D0}" destId="{0932620E-5A11-40DC-BDB3-C85DF31FC43F}" srcOrd="0" destOrd="0" parTransId="{DC9324AC-6498-4666-8217-5E917AA25D8C}" sibTransId="{B0F6FE40-5CAC-4BC8-9545-600C6AD98785}"/>
    <dgm:cxn modelId="{6A1AE2AA-EEA2-431F-BA4D-7E0395258259}" type="presOf" srcId="{0932620E-5A11-40DC-BDB3-C85DF31FC43F}" destId="{7EA04877-12E3-4E09-BE1A-3FD35BC0EBEE}" srcOrd="0" destOrd="0" presId="urn:microsoft.com/office/officeart/2005/8/layout/pyramid1"/>
    <dgm:cxn modelId="{9FA547D0-8769-4E48-84E0-DBF651FFCC0C}" type="presOf" srcId="{45948475-005F-4C45-89D5-B25AA0027189}" destId="{219DC5B7-F8E7-44DA-BDAA-2CAF1FFBE619}" srcOrd="1" destOrd="0" presId="urn:microsoft.com/office/officeart/2005/8/layout/pyramid1"/>
    <dgm:cxn modelId="{E45480D9-824A-45B3-8BE2-F97EB2462DA6}" type="presOf" srcId="{B8D1B395-1361-4FB1-8946-C0375AF331D0}" destId="{0101CF89-E69E-4C0A-AAF5-9F8D70E6A76A}" srcOrd="0" destOrd="0" presId="urn:microsoft.com/office/officeart/2005/8/layout/pyramid1"/>
    <dgm:cxn modelId="{E93C39EB-C3CF-4844-B069-16ED63C1675C}" srcId="{B8D1B395-1361-4FB1-8946-C0375AF331D0}" destId="{45948475-005F-4C45-89D5-B25AA0027189}" srcOrd="1" destOrd="0" parTransId="{3C4F3702-4A1B-454B-B4AF-83FED267FC75}" sibTransId="{E064A006-C12D-4B63-9A95-17037D4F550B}"/>
    <dgm:cxn modelId="{92E66321-833B-4649-9706-0F89B9814788}" type="presOf" srcId="{0932620E-5A11-40DC-BDB3-C85DF31FC43F}" destId="{8FA54F1C-104D-44A1-97A6-49D75A823C49}" srcOrd="1" destOrd="0" presId="urn:microsoft.com/office/officeart/2005/8/layout/pyramid1"/>
    <dgm:cxn modelId="{C819E4F2-3DE3-40F1-AA75-179D2F084DAF}" type="presOf" srcId="{45948475-005F-4C45-89D5-B25AA0027189}" destId="{A306CA75-7AA6-4884-8F83-CA447E24CCA1}" srcOrd="0" destOrd="0" presId="urn:microsoft.com/office/officeart/2005/8/layout/pyramid1"/>
    <dgm:cxn modelId="{5E3B85FE-669C-4A4B-AF17-59BB5D525FB5}" srcId="{B8D1B395-1361-4FB1-8946-C0375AF331D0}" destId="{0B20CE11-B13C-4541-A9DE-D85702E41662}" srcOrd="2" destOrd="0" parTransId="{FDAA59A2-00CB-4F4C-8A93-60D079946502}" sibTransId="{8CE06645-86D1-4B9D-AE40-34A373C7EFD0}"/>
    <dgm:cxn modelId="{C48377FF-CACA-4156-9A1D-9C96EC338CD9}" type="presOf" srcId="{0B20CE11-B13C-4541-A9DE-D85702E41662}" destId="{828F4F39-B43A-4FA7-B6DC-C2727EF606B2}" srcOrd="1" destOrd="0" presId="urn:microsoft.com/office/officeart/2005/8/layout/pyramid1"/>
    <dgm:cxn modelId="{23CC29E7-90A0-4D00-8FD6-B3448C933D3B}" type="presParOf" srcId="{0101CF89-E69E-4C0A-AAF5-9F8D70E6A76A}" destId="{5E36BA8A-DBAC-46F5-B404-9A9B3321805A}" srcOrd="0" destOrd="0" presId="urn:microsoft.com/office/officeart/2005/8/layout/pyramid1"/>
    <dgm:cxn modelId="{53792E2C-E58F-4E4F-9F5F-F543C22615F4}" type="presParOf" srcId="{5E36BA8A-DBAC-46F5-B404-9A9B3321805A}" destId="{7EA04877-12E3-4E09-BE1A-3FD35BC0EBEE}" srcOrd="0" destOrd="0" presId="urn:microsoft.com/office/officeart/2005/8/layout/pyramid1"/>
    <dgm:cxn modelId="{49852813-955F-4068-BF78-94ECB58A193D}" type="presParOf" srcId="{5E36BA8A-DBAC-46F5-B404-9A9B3321805A}" destId="{8FA54F1C-104D-44A1-97A6-49D75A823C49}" srcOrd="1" destOrd="0" presId="urn:microsoft.com/office/officeart/2005/8/layout/pyramid1"/>
    <dgm:cxn modelId="{E43A88A8-65E3-4F7A-818D-C5883831FCA8}" type="presParOf" srcId="{0101CF89-E69E-4C0A-AAF5-9F8D70E6A76A}" destId="{98ED96D7-7292-4DD2-8FA8-64D03D05E0AE}" srcOrd="1" destOrd="0" presId="urn:microsoft.com/office/officeart/2005/8/layout/pyramid1"/>
    <dgm:cxn modelId="{689D7BDB-2F4C-4D56-B12D-8BC5E5BB4A1F}" type="presParOf" srcId="{98ED96D7-7292-4DD2-8FA8-64D03D05E0AE}" destId="{A306CA75-7AA6-4884-8F83-CA447E24CCA1}" srcOrd="0" destOrd="0" presId="urn:microsoft.com/office/officeart/2005/8/layout/pyramid1"/>
    <dgm:cxn modelId="{BDEC3D51-3F6E-4D1E-999D-3046D8310EFB}" type="presParOf" srcId="{98ED96D7-7292-4DD2-8FA8-64D03D05E0AE}" destId="{219DC5B7-F8E7-44DA-BDAA-2CAF1FFBE619}" srcOrd="1" destOrd="0" presId="urn:microsoft.com/office/officeart/2005/8/layout/pyramid1"/>
    <dgm:cxn modelId="{C141070B-8CC3-405A-83B3-27503E483481}" type="presParOf" srcId="{0101CF89-E69E-4C0A-AAF5-9F8D70E6A76A}" destId="{0824B834-847A-4F2A-AE44-E173B639101A}" srcOrd="2" destOrd="0" presId="urn:microsoft.com/office/officeart/2005/8/layout/pyramid1"/>
    <dgm:cxn modelId="{8F38EF31-7C4A-432E-A495-220C0CA37751}" type="presParOf" srcId="{0824B834-847A-4F2A-AE44-E173B639101A}" destId="{0865AA5F-27CA-48F1-A97E-3BA4695E10FD}" srcOrd="0" destOrd="0" presId="urn:microsoft.com/office/officeart/2005/8/layout/pyramid1"/>
    <dgm:cxn modelId="{D22B55AF-868C-4856-8AFE-EDC545754057}" type="presParOf" srcId="{0824B834-847A-4F2A-AE44-E173B639101A}" destId="{828F4F39-B43A-4FA7-B6DC-C2727EF606B2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2869F-0A1E-4DC7-8010-F3EB91DD040C}" type="datetimeFigureOut">
              <a:rPr lang="it-IT" smtClean="0"/>
              <a:pPr/>
              <a:t>29/09/2015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657AFC-EC40-442D-A16C-0C00C28FCE5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5278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66B7442-6755-4E98-A0D2-F388CC3D0F8B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1" name="Rettangolo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ttangolo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ttangolo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tangolo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2B2BC-24D5-4718-86E5-19E2622DA207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94494-F869-4391-AD5F-F108F506B349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riangolo isosce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6352-8D15-43C3-A7CC-62736CCEFD84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92FF1A6-3DDA-461D-B191-93D62001112C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7" name="Rettangolo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D1755D-B6C3-492E-A193-DBB1D505E6E1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9" name="Segnaposto contenuto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9FA82-E5AC-4490-A66F-2E2B52309F80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11" name="Segnaposto contenuto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B7A72-99A5-4C03-9631-3E14AFC0D041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D96A5-1B26-4E17-83FB-8F6352CE7FB0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5" name="Connettore 1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riangolo isosce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33CF-7718-412A-A7AA-953F2AF599EF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B5707-FD14-4739-A168-B7914E1BA2DB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riangolo isosce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tangolo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4A641A6-2CA7-4B79-B2AE-75A2374BFB46}" type="datetime1">
              <a:rPr lang="it-IT" smtClean="0"/>
              <a:pPr/>
              <a:t>29/09/2015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7A41E1B-4F70-4964-A407-84C68BE8251C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28" name="Connettore 1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onnettore 1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Triangolo isosce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it-IT" altLang="it-IT" sz="2200" b="1" dirty="0" smtClean="0">
                <a:solidFill>
                  <a:schemeClr val="accent1">
                    <a:lumMod val="75000"/>
                  </a:schemeClr>
                </a:solidFill>
              </a:rPr>
              <a:t>Il bilancio pubblico</a:t>
            </a:r>
            <a:endParaRPr lang="it-IT" sz="22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it-IT" dirty="0" smtClean="0"/>
              <a:t>Prof. </a:t>
            </a:r>
            <a:r>
              <a:rPr lang="it-IT" dirty="0" err="1" smtClean="0"/>
              <a:t>Gaudenzio</a:t>
            </a:r>
            <a:r>
              <a:rPr lang="it-IT" dirty="0" smtClean="0"/>
              <a:t> </a:t>
            </a:r>
            <a:r>
              <a:rPr lang="it-IT" smtClean="0"/>
              <a:t>Albertinazzi</a:t>
            </a:r>
            <a:endParaRPr lang="it-IT" dirty="0"/>
          </a:p>
        </p:txBody>
      </p:sp>
      <p:pic>
        <p:nvPicPr>
          <p:cNvPr id="1026" name="Picture 2" descr="http://www.eco.unipmn.it/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962649"/>
            <a:ext cx="3724275" cy="895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259632" y="836712"/>
            <a:ext cx="6019800" cy="1711325"/>
          </a:xfrm>
          <a:prstGeom prst="rect">
            <a:avLst/>
          </a:prstGeom>
          <a:noFill/>
          <a:ln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0488" tIns="44450" rIns="90488" bIns="44450" anchor="t" anchorCtr="0">
            <a:norm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Ragioneria - Corso </a:t>
            </a:r>
            <a:r>
              <a:rPr lang="it-IT" altLang="it-IT" b="1" dirty="0" smtClean="0">
                <a:solidFill>
                  <a:srgbClr val="C00000"/>
                </a:solidFill>
              </a:rPr>
              <a:t>C</a:t>
            </a:r>
            <a:endParaRPr lang="it-IT" altLang="it-IT" b="1" dirty="0" smtClean="0">
              <a:solidFill>
                <a:srgbClr val="C00000"/>
              </a:solidFill>
            </a:endParaRPr>
          </a:p>
          <a:p>
            <a:pPr algn="ctr"/>
            <a:r>
              <a:rPr lang="it-IT" altLang="it-IT" b="1" dirty="0" smtClean="0">
                <a:solidFill>
                  <a:srgbClr val="C00000"/>
                </a:solidFill>
              </a:rPr>
              <a:t>a.a. 2015/2016</a:t>
            </a:r>
            <a:endParaRPr lang="it-IT" altLang="it-IT" b="1" dirty="0">
              <a:solidFill>
                <a:srgbClr val="C00000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8" name="Picture 2" descr="http://people.unipmn.it/fragnelli/pict/logo_UP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2280" y="5952571"/>
            <a:ext cx="1800200" cy="836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1419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ext Box 7"/>
          <p:cNvSpPr txBox="1">
            <a:spLocks noChangeArrowheads="1"/>
          </p:cNvSpPr>
          <p:nvPr/>
        </p:nvSpPr>
        <p:spPr bwMode="auto">
          <a:xfrm>
            <a:off x="468313" y="535632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>
              <a:spcBef>
                <a:spcPct val="50000"/>
              </a:spcBef>
              <a:defRPr sz="2400" b="1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defRPr>
            </a:lvl1pPr>
          </a:lstStyle>
          <a:p>
            <a:r>
              <a:rPr lang="it-IT" altLang="it-IT" dirty="0"/>
              <a:t>Destinatari dell’informativa di bilancio</a:t>
            </a:r>
          </a:p>
        </p:txBody>
      </p:sp>
      <p:sp>
        <p:nvSpPr>
          <p:cNvPr id="13316" name="Rectangle 8"/>
          <p:cNvSpPr>
            <a:spLocks noChangeArrowheads="1"/>
          </p:cNvSpPr>
          <p:nvPr/>
        </p:nvSpPr>
        <p:spPr bwMode="auto">
          <a:xfrm>
            <a:off x="468313" y="1557338"/>
            <a:ext cx="3815656" cy="830997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Soggetti interessati </a:t>
            </a:r>
            <a:endParaRPr lang="it-IT" altLang="it-IT" sz="24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 eaLnBrk="1" hangingPunct="1"/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(ed esperti 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della materia</a:t>
            </a:r>
            <a:r>
              <a:rPr lang="it-IT" altLang="it-IT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3317" name="Rectangle 9"/>
          <p:cNvSpPr>
            <a:spLocks noChangeArrowheads="1"/>
          </p:cNvSpPr>
          <p:nvPr/>
        </p:nvSpPr>
        <p:spPr bwMode="auto">
          <a:xfrm>
            <a:off x="4679950" y="1557338"/>
            <a:ext cx="4212530" cy="830997"/>
          </a:xfrm>
          <a:prstGeom prst="rect">
            <a:avLst/>
          </a:prstGeom>
          <a:noFill/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Soggetti interessati </a:t>
            </a:r>
            <a:endParaRPr lang="it-IT" altLang="it-IT" sz="2400" b="1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(non necessariamente </a:t>
            </a: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esperti)</a:t>
            </a:r>
          </a:p>
        </p:txBody>
      </p:sp>
      <p:sp>
        <p:nvSpPr>
          <p:cNvPr id="13318" name="Rectangle 10"/>
          <p:cNvSpPr>
            <a:spLocks noChangeArrowheads="1"/>
          </p:cNvSpPr>
          <p:nvPr/>
        </p:nvSpPr>
        <p:spPr bwMode="auto">
          <a:xfrm>
            <a:off x="901700" y="2827338"/>
            <a:ext cx="3382269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Concorrenti (punti di </a:t>
            </a:r>
            <a:r>
              <a:rPr lang="it-IT" alt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forza e di debolezza </a:t>
            </a:r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impresa)</a:t>
            </a:r>
          </a:p>
        </p:txBody>
      </p:sp>
      <p:sp>
        <p:nvSpPr>
          <p:cNvPr id="13319" name="Rectangle 12"/>
          <p:cNvSpPr>
            <a:spLocks noChangeArrowheads="1"/>
          </p:cNvSpPr>
          <p:nvPr/>
        </p:nvSpPr>
        <p:spPr bwMode="auto">
          <a:xfrm>
            <a:off x="901700" y="3619500"/>
            <a:ext cx="3382269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Enti creditizi (indici </a:t>
            </a:r>
            <a:r>
              <a:rPr lang="it-IT" alt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di struttura patrimoniale e </a:t>
            </a:r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finanziaria per la valutazione del merito creditizio)</a:t>
            </a:r>
          </a:p>
        </p:txBody>
      </p:sp>
      <p:sp>
        <p:nvSpPr>
          <p:cNvPr id="13320" name="Rectangle 13"/>
          <p:cNvSpPr>
            <a:spLocks noChangeArrowheads="1"/>
          </p:cNvSpPr>
          <p:nvPr/>
        </p:nvSpPr>
        <p:spPr bwMode="auto">
          <a:xfrm>
            <a:off x="901700" y="4987925"/>
            <a:ext cx="3382269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Azionisti di minoranza </a:t>
            </a:r>
            <a:r>
              <a:rPr lang="it-IT" alt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e analisti </a:t>
            </a:r>
          </a:p>
          <a:p>
            <a:pPr algn="l" eaLnBrk="1" hangingPunct="1"/>
            <a:r>
              <a:rPr lang="it-IT" alt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(dati </a:t>
            </a:r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di </a:t>
            </a:r>
            <a:r>
              <a:rPr lang="it-IT" alt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bilancio come </a:t>
            </a:r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base per </a:t>
            </a:r>
            <a:r>
              <a:rPr lang="it-IT" alt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la valutazione della prospettica redditività d’impresa</a:t>
            </a:r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3321" name="Rectangle 14"/>
          <p:cNvSpPr>
            <a:spLocks noChangeArrowheads="1"/>
          </p:cNvSpPr>
          <p:nvPr/>
        </p:nvSpPr>
        <p:spPr bwMode="auto">
          <a:xfrm>
            <a:off x="5724128" y="2667000"/>
            <a:ext cx="3168352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Fornitori (affidabilità)</a:t>
            </a:r>
          </a:p>
          <a:p>
            <a:pPr algn="l" eaLnBrk="1" hangingPunct="1"/>
            <a:endParaRPr lang="it-IT" altLang="it-IT" b="1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l" eaLnBrk="1" hangingPunct="1"/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Clienti (</a:t>
            </a:r>
            <a:r>
              <a:rPr lang="it-IT" alt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innovazione prodotti</a:t>
            </a:r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)</a:t>
            </a:r>
          </a:p>
          <a:p>
            <a:pPr algn="l" eaLnBrk="1" hangingPunct="1"/>
            <a:endParaRPr lang="it-IT" altLang="it-IT" b="1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l" eaLnBrk="1" hangingPunct="1"/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Dipendenti (continuità e sicurezza </a:t>
            </a:r>
            <a:r>
              <a:rPr lang="it-IT" alt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dell’ impresa</a:t>
            </a:r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)</a:t>
            </a:r>
          </a:p>
          <a:p>
            <a:pPr algn="l" eaLnBrk="1" hangingPunct="1"/>
            <a:endParaRPr lang="it-IT" altLang="it-IT" b="1" dirty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l" eaLnBrk="1" hangingPunct="1"/>
            <a:r>
              <a:rPr lang="it-IT" alt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Sindacati </a:t>
            </a:r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(base per la</a:t>
            </a:r>
          </a:p>
          <a:p>
            <a:pPr algn="l" eaLnBrk="1" hangingPunct="1"/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contrattazione collettiva)</a:t>
            </a:r>
          </a:p>
          <a:p>
            <a:pPr algn="l" eaLnBrk="1" hangingPunct="1"/>
            <a:endParaRPr lang="it-IT" altLang="it-IT" b="1" dirty="0" smtClean="0">
              <a:solidFill>
                <a:schemeClr val="accent1"/>
              </a:solidFill>
              <a:latin typeface="Calibri" panose="020F0502020204030204" pitchFamily="34" charset="0"/>
            </a:endParaRPr>
          </a:p>
          <a:p>
            <a:pPr algn="l" eaLnBrk="1" hangingPunct="1"/>
            <a:r>
              <a:rPr lang="it-IT" alt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Fisco </a:t>
            </a:r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(</a:t>
            </a:r>
            <a:r>
              <a:rPr lang="it-IT" altLang="it-IT" b="1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reddito imponibile</a:t>
            </a:r>
            <a:r>
              <a:rPr lang="it-IT" altLang="it-IT" b="1" dirty="0">
                <a:solidFill>
                  <a:schemeClr val="accent1"/>
                </a:solidFill>
                <a:latin typeface="Calibri" panose="020F0502020204030204" pitchFamily="34" charset="0"/>
              </a:rPr>
              <a:t>)</a:t>
            </a:r>
          </a:p>
        </p:txBody>
      </p:sp>
      <p:sp>
        <p:nvSpPr>
          <p:cNvPr id="13322" name="Line 15"/>
          <p:cNvSpPr>
            <a:spLocks noChangeShapeType="1"/>
          </p:cNvSpPr>
          <p:nvPr/>
        </p:nvSpPr>
        <p:spPr bwMode="auto">
          <a:xfrm>
            <a:off x="755576" y="2420938"/>
            <a:ext cx="0" cy="30241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3323" name="Line 16"/>
          <p:cNvSpPr>
            <a:spLocks noChangeShapeType="1"/>
          </p:cNvSpPr>
          <p:nvPr/>
        </p:nvSpPr>
        <p:spPr bwMode="auto">
          <a:xfrm>
            <a:off x="755576" y="3068638"/>
            <a:ext cx="21597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3324" name="Line 17"/>
          <p:cNvSpPr>
            <a:spLocks noChangeShapeType="1"/>
          </p:cNvSpPr>
          <p:nvPr/>
        </p:nvSpPr>
        <p:spPr bwMode="auto">
          <a:xfrm>
            <a:off x="755576" y="3933825"/>
            <a:ext cx="21597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3325" name="Line 18"/>
          <p:cNvSpPr>
            <a:spLocks noChangeShapeType="1"/>
          </p:cNvSpPr>
          <p:nvPr/>
        </p:nvSpPr>
        <p:spPr bwMode="auto">
          <a:xfrm>
            <a:off x="755576" y="5445125"/>
            <a:ext cx="215974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3326" name="Line 19"/>
          <p:cNvSpPr>
            <a:spLocks noChangeShapeType="1"/>
          </p:cNvSpPr>
          <p:nvPr/>
        </p:nvSpPr>
        <p:spPr bwMode="auto">
          <a:xfrm>
            <a:off x="5219700" y="2420939"/>
            <a:ext cx="0" cy="3167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3327" name="Line 20"/>
          <p:cNvSpPr>
            <a:spLocks noChangeShapeType="1"/>
          </p:cNvSpPr>
          <p:nvPr/>
        </p:nvSpPr>
        <p:spPr bwMode="auto">
          <a:xfrm>
            <a:off x="5219700" y="2852936"/>
            <a:ext cx="43242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13328" name="Line 21"/>
          <p:cNvSpPr>
            <a:spLocks noChangeShapeType="1"/>
          </p:cNvSpPr>
          <p:nvPr/>
        </p:nvSpPr>
        <p:spPr bwMode="auto">
          <a:xfrm>
            <a:off x="5219700" y="3356992"/>
            <a:ext cx="43242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3329" name="Line 22"/>
          <p:cNvSpPr>
            <a:spLocks noChangeShapeType="1"/>
          </p:cNvSpPr>
          <p:nvPr/>
        </p:nvSpPr>
        <p:spPr bwMode="auto">
          <a:xfrm>
            <a:off x="5219700" y="4077072"/>
            <a:ext cx="43242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3330" name="Line 23"/>
          <p:cNvSpPr>
            <a:spLocks noChangeShapeType="1"/>
          </p:cNvSpPr>
          <p:nvPr/>
        </p:nvSpPr>
        <p:spPr bwMode="auto">
          <a:xfrm>
            <a:off x="5219700" y="4797152"/>
            <a:ext cx="43242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3331" name="Line 24"/>
          <p:cNvSpPr>
            <a:spLocks noChangeShapeType="1"/>
          </p:cNvSpPr>
          <p:nvPr/>
        </p:nvSpPr>
        <p:spPr bwMode="auto">
          <a:xfrm>
            <a:off x="5219700" y="5588089"/>
            <a:ext cx="43242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17917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Postulati del bilancio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755576" y="1124744"/>
            <a:ext cx="8136904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Prudenza</a:t>
            </a: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Prevalenza della sostanza sulla forma</a:t>
            </a: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Neutralità</a:t>
            </a: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Competenza economica</a:t>
            </a: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Significatività</a:t>
            </a: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Comparabilità nel tempo e nello spazio</a:t>
            </a: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Continuità della gestione</a:t>
            </a: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Comprensibilità</a:t>
            </a: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Valutazione separata di elementi eterogenei ricompresi nelle singole voci</a:t>
            </a:r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0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6948856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0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Relazione tra clausola generale, postulati e criteri di </a:t>
            </a:r>
            <a:r>
              <a:rPr lang="it-IT" altLang="it-IT" sz="20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valutazione</a:t>
            </a:r>
            <a:endParaRPr lang="it-IT" altLang="it-IT" sz="20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Diagramma 2"/>
          <p:cNvGraphicFramePr/>
          <p:nvPr>
            <p:extLst>
              <p:ext uri="{D42A27DB-BD31-4B8C-83A1-F6EECF244321}">
                <p14:modId xmlns:p14="http://schemas.microsoft.com/office/powerpoint/2010/main" xmlns="" val="2780514758"/>
              </p:ext>
            </p:extLst>
          </p:nvPr>
        </p:nvGraphicFramePr>
        <p:xfrm>
          <a:off x="827584" y="1484784"/>
          <a:ext cx="7455396" cy="4048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emoria ad accesso sequenziale 4"/>
          <p:cNvSpPr/>
          <p:nvPr/>
        </p:nvSpPr>
        <p:spPr>
          <a:xfrm>
            <a:off x="1403648" y="1484784"/>
            <a:ext cx="1872208" cy="1044116"/>
          </a:xfrm>
          <a:prstGeom prst="flowChartMagneticTap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  <a:latin typeface="Calibri" panose="020F0502020204030204" pitchFamily="34" charset="0"/>
              </a:rPr>
              <a:t>Art. 2423 c.c.</a:t>
            </a:r>
            <a:endParaRPr lang="it-IT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Memoria ad accesso sequenziale 7"/>
          <p:cNvSpPr/>
          <p:nvPr/>
        </p:nvSpPr>
        <p:spPr>
          <a:xfrm>
            <a:off x="395536" y="2564904"/>
            <a:ext cx="2160240" cy="1044116"/>
          </a:xfrm>
          <a:prstGeom prst="flowChartMagneticTape">
            <a:avLst/>
          </a:prstGeom>
          <a:solidFill>
            <a:srgbClr val="AFEBA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  <a:latin typeface="Calibri" panose="020F0502020204030204" pitchFamily="34" charset="0"/>
              </a:rPr>
              <a:t>Art. 2423 bis c.c.</a:t>
            </a:r>
            <a:endParaRPr lang="it-IT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Memoria ad accesso sequenziale 8"/>
          <p:cNvSpPr/>
          <p:nvPr/>
        </p:nvSpPr>
        <p:spPr>
          <a:xfrm>
            <a:off x="107504" y="3789040"/>
            <a:ext cx="1512168" cy="900100"/>
          </a:xfrm>
          <a:prstGeom prst="flowChartMagneticTape">
            <a:avLst/>
          </a:prstGeom>
          <a:solidFill>
            <a:srgbClr val="D4DD8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  <a:latin typeface="Calibri" panose="020F0502020204030204" pitchFamily="34" charset="0"/>
              </a:rPr>
              <a:t>Art. 2426 bis c.c.</a:t>
            </a:r>
            <a:endParaRPr lang="it-IT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313055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23528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bilancio pubblico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bilancio di esercizio nella disciplina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giuridica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L’evoluzione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bilancio pubblico in Italia;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Il processo di armonizzazione comunitaria;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Le funzioni del bilancio pubblico;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Destinatari dell’informativa di bilancio;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Postulati del bilancio pubblico;</a:t>
            </a:r>
          </a:p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Relazione tra clausola generale e criteri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valutazione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>
              <a:buClr>
                <a:srgbClr val="C00000"/>
              </a:buClr>
            </a:pP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336952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L’evoluzione del bilancio pubblico in Italia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74789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1. La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disciplina giuridica sul bilancio d’esercizio risale al 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Codice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Commercio del Regno d’Italia promulgato nel </a:t>
            </a:r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1882</a:t>
            </a:r>
          </a:p>
          <a:p>
            <a:pPr algn="ctr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4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“</a:t>
            </a:r>
            <a:r>
              <a:rPr lang="it-IT" sz="2400" b="1" i="1" dirty="0">
                <a:solidFill>
                  <a:srgbClr val="C00000"/>
                </a:solidFill>
                <a:latin typeface="Calibri" panose="020F0502020204030204" pitchFamily="34" charset="0"/>
              </a:rPr>
              <a:t>Il bilancio deve dimostrare con evidenza e verità </a:t>
            </a:r>
            <a:endParaRPr lang="it-IT" sz="2400" b="1" i="1" dirty="0" smtClean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4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gli </a:t>
            </a:r>
            <a:r>
              <a:rPr lang="it-IT" sz="2400" b="1" i="1" dirty="0">
                <a:solidFill>
                  <a:srgbClr val="C00000"/>
                </a:solidFill>
                <a:latin typeface="Calibri" panose="020F0502020204030204" pitchFamily="34" charset="0"/>
              </a:rPr>
              <a:t>utili </a:t>
            </a:r>
            <a:r>
              <a:rPr lang="it-IT" sz="24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realmente  </a:t>
            </a:r>
            <a:r>
              <a:rPr lang="it-IT" sz="2400" b="1" i="1" dirty="0">
                <a:solidFill>
                  <a:srgbClr val="C00000"/>
                </a:solidFill>
                <a:latin typeface="Calibri" panose="020F0502020204030204" pitchFamily="34" charset="0"/>
              </a:rPr>
              <a:t>conseguiti e le perdite sofferte</a:t>
            </a:r>
            <a:r>
              <a:rPr lang="it-IT" sz="24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”</a:t>
            </a:r>
          </a:p>
          <a:p>
            <a:pPr algn="ctr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Non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sono presenti indicazioni sui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criteri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valutazione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algn="ctr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2. Nel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1942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si è eliminato il Codice di Commercio e si è inserita la normativa sulle società nel Codice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Civile</a:t>
            </a:r>
          </a:p>
          <a:p>
            <a:pPr algn="ctr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400" b="1" i="1" dirty="0">
                <a:solidFill>
                  <a:srgbClr val="C00000"/>
                </a:solidFill>
                <a:latin typeface="Calibri" panose="020F0502020204030204" pitchFamily="34" charset="0"/>
              </a:rPr>
              <a:t>“Dal bilancio e dal conto dei profitti e delle perdite devono risultare </a:t>
            </a:r>
            <a:r>
              <a:rPr lang="it-IT" sz="24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 con </a:t>
            </a:r>
            <a:r>
              <a:rPr lang="it-IT" sz="2400" b="1" i="1" dirty="0">
                <a:solidFill>
                  <a:srgbClr val="C00000"/>
                </a:solidFill>
                <a:latin typeface="Calibri" panose="020F0502020204030204" pitchFamily="34" charset="0"/>
              </a:rPr>
              <a:t>chiarezza e precisione la situazione patrimoniale della società e </a:t>
            </a:r>
            <a:r>
              <a:rPr lang="it-IT" sz="2400" b="1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 gli </a:t>
            </a:r>
            <a:r>
              <a:rPr lang="it-IT" sz="2400" b="1" i="1" dirty="0">
                <a:solidFill>
                  <a:srgbClr val="C00000"/>
                </a:solidFill>
                <a:latin typeface="Calibri" panose="020F0502020204030204" pitchFamily="34" charset="0"/>
              </a:rPr>
              <a:t>utili conseguiti o le perdite sofferte”</a:t>
            </a:r>
          </a:p>
          <a:p>
            <a:pPr algn="ctr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a destra con strisce 1"/>
          <p:cNvSpPr/>
          <p:nvPr/>
        </p:nvSpPr>
        <p:spPr>
          <a:xfrm rot="5400000">
            <a:off x="4395907" y="2172787"/>
            <a:ext cx="352185" cy="288032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con strisce 4"/>
          <p:cNvSpPr/>
          <p:nvPr/>
        </p:nvSpPr>
        <p:spPr>
          <a:xfrm rot="5400000">
            <a:off x="4295349" y="5113000"/>
            <a:ext cx="352185" cy="288032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3885614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L’evoluzione del bilancio pubblico in Italia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3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 il </a:t>
            </a:r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D.Lgs. n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 127/1991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si è addotta la Clausola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Generale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400" i="1" dirty="0">
                <a:solidFill>
                  <a:srgbClr val="C00000"/>
                </a:solidFill>
                <a:latin typeface="Calibri" panose="020F0502020204030204" pitchFamily="34" charset="0"/>
              </a:rPr>
              <a:t>Il bilancio deve essere redatto con chiarezza e deve rappresentare in </a:t>
            </a:r>
            <a:r>
              <a:rPr lang="it-IT" sz="24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modo </a:t>
            </a:r>
            <a:r>
              <a:rPr lang="it-IT" sz="2400" i="1" dirty="0">
                <a:solidFill>
                  <a:srgbClr val="C00000"/>
                </a:solidFill>
                <a:latin typeface="Calibri" panose="020F0502020204030204" pitchFamily="34" charset="0"/>
              </a:rPr>
              <a:t>veritiero e corretto la situazione patrimoniale e finanziaria </a:t>
            </a:r>
            <a:r>
              <a:rPr lang="it-IT" sz="24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della </a:t>
            </a:r>
            <a:r>
              <a:rPr lang="it-IT" sz="2400" i="1" dirty="0">
                <a:solidFill>
                  <a:srgbClr val="C00000"/>
                </a:solidFill>
                <a:latin typeface="Calibri" panose="020F0502020204030204" pitchFamily="34" charset="0"/>
              </a:rPr>
              <a:t>società e il risultato economico </a:t>
            </a:r>
            <a:r>
              <a:rPr lang="it-IT" sz="24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dell’esercizio</a:t>
            </a:r>
            <a:r>
              <a:rPr lang="it-IT" sz="2400" i="1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it-IT" sz="2400" i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(art</a:t>
            </a:r>
            <a:r>
              <a:rPr lang="it-IT" sz="2400" i="1" dirty="0">
                <a:solidFill>
                  <a:srgbClr val="C00000"/>
                </a:solidFill>
                <a:latin typeface="Calibri" panose="020F0502020204030204" pitchFamily="34" charset="0"/>
              </a:rPr>
              <a:t>. 2423 C.C.)</a:t>
            </a:r>
          </a:p>
          <a:p>
            <a:pPr algn="ctr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4. Riforma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societaria introdotta dal </a:t>
            </a:r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D.Lgs.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n. 6 del </a:t>
            </a:r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2003</a:t>
            </a:r>
          </a:p>
          <a:p>
            <a:pPr algn="ctr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Tale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riforma ha apportato talune modifiche senza però 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stravolgere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l’impianto complessivo della disciplina </a:t>
            </a:r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civilistica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bilancio d’esercizio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Freccia a destra con strisce 1"/>
          <p:cNvSpPr/>
          <p:nvPr/>
        </p:nvSpPr>
        <p:spPr>
          <a:xfrm rot="5400000">
            <a:off x="4439365" y="1996695"/>
            <a:ext cx="352185" cy="288032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Freccia a destra con strisce 4"/>
          <p:cNvSpPr/>
          <p:nvPr/>
        </p:nvSpPr>
        <p:spPr>
          <a:xfrm rot="5400000">
            <a:off x="4414163" y="4374336"/>
            <a:ext cx="352185" cy="288032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084232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processo di armonizzazione comunitaria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materia di bilancio, il Consiglio delle Comunità Europee aveva emanato alcune direttive (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IV nel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1978 e la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VII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nel 1983) che imponevano agli stati membri il coordinamento su alcune disposizioni nazionali (ad es. struttura e contenuto dei conti annuali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, criteri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di valutazione, pubblicità dei bilanci, etc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.).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processo di armonizzazione contabile, inteso come coordinamento tra prassi differenti allo scopo di controllare il grado di variabilità e di consentire opzioni tra diverse alternative, ha comportato la comparabilità nel tempo e nello spazio dei valori di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bilancio.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4823947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processo di armonizzazione comunitaria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L’adozione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dei principi contabili internazionali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IFRS/IAS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emanati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dallo IASB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come principi contabili di riferimento dell’Unione Europea ha dato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una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ulteriore svolta al processo di armonizzazione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comunitaria.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Regolamento dell’Unione Europea n. 1606/2002 ha stabilito che a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partire 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dal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2005 tutte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società della Comunità Europea quotate, dovranno redigere 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bilanci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consolidati in conformità ai principi contabili internazionali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IFRS/IAS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549911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processo di armonizzazione comunitaria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La Direttiva n. 34/2013 del Parlamento europeo</a:t>
            </a:r>
            <a:br>
              <a:rPr 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e del Consiglio del 26 giugno </a:t>
            </a:r>
            <a:r>
              <a:rPr 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2013</a:t>
            </a:r>
          </a:p>
          <a:p>
            <a:pPr algn="ctr"/>
            <a:endParaRPr lang="it-IT" sz="24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ctr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Parlamento e il Consiglio Europeo hanno decretato una nuova era per i bilanci delle imprese dei paesi membri dell’Unione Europea. L’introduzione di questa nuova direttiva tende principalmente a migliorare la portata informativa del documento contabile e ad avviare un processo di semplificazione degli oneri amministrativi, e quindi del carico normativo, che regola la redazione e la pubblicazione del bilancio.</a:t>
            </a:r>
          </a:p>
          <a:p>
            <a:pPr algn="ctr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Freccia a destra con strisce 3"/>
          <p:cNvSpPr/>
          <p:nvPr/>
        </p:nvSpPr>
        <p:spPr>
          <a:xfrm rot="5400000">
            <a:off x="4439365" y="2172787"/>
            <a:ext cx="352185" cy="288032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16047815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processo di armonizzazione comunitaria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107504" y="1341438"/>
            <a:ext cx="8928992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solidFill>
                  <a:srgbClr val="C00000"/>
                </a:solidFill>
                <a:latin typeface="Calibri" panose="020F0502020204030204" pitchFamily="34" charset="0"/>
              </a:rPr>
              <a:t>La Direttiva n. </a:t>
            </a:r>
            <a:r>
              <a:rPr lang="it-IT" sz="2400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34/2013</a:t>
            </a:r>
            <a:r>
              <a:rPr lang="it-IT" sz="2400" b="1" dirty="0">
                <a:solidFill>
                  <a:srgbClr val="FF0000"/>
                </a:solidFill>
                <a:latin typeface="Calibri" panose="020F0502020204030204" pitchFamily="34" charset="0"/>
              </a:rPr>
              <a:t/>
            </a:r>
            <a:br>
              <a:rPr lang="it-IT" sz="2400" b="1" dirty="0">
                <a:solidFill>
                  <a:srgbClr val="FF0000"/>
                </a:solidFill>
                <a:latin typeface="Calibri" panose="020F0502020204030204" pitchFamily="34" charset="0"/>
              </a:rPr>
            </a:br>
            <a:endParaRPr lang="it-IT" sz="24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18 agosto 2015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è stato emanato il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d.lgs. n. </a:t>
            </a:r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139/2015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(pubblicato il 4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settembre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in G.U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.)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che sostituisce le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norme civilistiche che avevano trovato la loro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derivazione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dalle disposizioni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delle direttive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IV e VII CEE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.</a:t>
            </a:r>
          </a:p>
          <a:p>
            <a:pPr algn="ctr"/>
            <a:endParaRPr lang="it-IT" sz="2400" dirty="0" smtClean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 contenuti del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decreto si </a:t>
            </a: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applicheranno ai bilanci dell’esercizio che iniziano il </a:t>
            </a:r>
            <a:r>
              <a:rPr lang="it-IT" sz="2400" b="1" u="sng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1° gennaio 2016 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e le principali novità riguardano:</a:t>
            </a:r>
          </a:p>
          <a:p>
            <a:pPr marL="342900" indent="-342900">
              <a:buFontTx/>
              <a:buChar char="-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principi di redazione del bilancio;</a:t>
            </a:r>
          </a:p>
          <a:p>
            <a:pPr marL="342900" indent="-342900">
              <a:buFontTx/>
              <a:buChar char="-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’introduzione dell’obbligo del Rendiconto finanziario;</a:t>
            </a:r>
          </a:p>
          <a:p>
            <a:pPr marL="342900" indent="-342900">
              <a:buFontTx/>
              <a:buChar char="-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m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odifiche agli schemi di bilancio;</a:t>
            </a:r>
          </a:p>
          <a:p>
            <a:pPr marL="342900" indent="-342900">
              <a:buFontTx/>
              <a:buChar char="-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 criteri di valutazione;</a:t>
            </a:r>
          </a:p>
          <a:p>
            <a:pPr marL="342900" indent="-342900">
              <a:buFontTx/>
              <a:buChar char="-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 contenuto della nota integrativa.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4" name="Freccia a destra con strisce 3"/>
          <p:cNvSpPr/>
          <p:nvPr/>
        </p:nvSpPr>
        <p:spPr>
          <a:xfrm rot="5400000">
            <a:off x="4439365" y="1804893"/>
            <a:ext cx="352185" cy="288032"/>
          </a:xfrm>
          <a:prstGeom prst="stripedRight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028748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395536" y="739775"/>
            <a:ext cx="81518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2400" b="1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Le funzioni del bilancio pubblico</a:t>
            </a:r>
            <a:endParaRPr lang="it-IT" altLang="it-IT" sz="2400" b="1" i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341313" y="1341438"/>
            <a:ext cx="8497887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/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Il bilancio è uno strumento che:</a:t>
            </a:r>
          </a:p>
          <a:p>
            <a:pPr marL="342900" indent="-342900" algn="just">
              <a:buFontTx/>
              <a:buChar char="-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onsente di apprezzare la capacità dell’impresa di generare o distruggere valore;</a:t>
            </a:r>
          </a:p>
          <a:p>
            <a:pPr marL="342900" indent="-342900" algn="just">
              <a:buFontTx/>
              <a:buChar char="-"/>
            </a:pPr>
            <a:r>
              <a:rPr lang="it-IT" sz="2400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c</a:t>
            </a:r>
            <a:r>
              <a:rPr lang="it-IT" sz="2400" dirty="0" smtClean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</a:rPr>
              <a:t>ostituisce un supporto informativo periodico per soddisfare le esigenze conoscitive di quanti entrano in contatto o in rapporto con l’azienda.</a:t>
            </a:r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  <a:p>
            <a:pPr algn="just"/>
            <a:endParaRPr lang="it-IT" sz="2400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2445353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tellite">
  <a:themeElements>
    <a:clrScheme name="Satellit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Satellite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tellit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158</TotalTime>
  <Words>672</Words>
  <Application>Microsoft Office PowerPoint</Application>
  <PresentationFormat>Presentazione su schermo (4:3)</PresentationFormat>
  <Paragraphs>128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12</vt:i4>
      </vt:variant>
    </vt:vector>
  </HeadingPairs>
  <TitlesOfParts>
    <vt:vector size="13" baseType="lpstr">
      <vt:lpstr>Satellite</vt:lpstr>
      <vt:lpstr>Il bilancio pubblico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 GENERALI DI REDAZIONE DEL BILANCIO DI ESERCIZIO </dc:title>
  <dc:creator>giulia barletta</dc:creator>
  <cp:lastModifiedBy>amministratore</cp:lastModifiedBy>
  <cp:revision>27</cp:revision>
  <dcterms:created xsi:type="dcterms:W3CDTF">2015-02-05T16:32:32Z</dcterms:created>
  <dcterms:modified xsi:type="dcterms:W3CDTF">2015-09-29T14:38:18Z</dcterms:modified>
</cp:coreProperties>
</file>