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7" r:id="rId3"/>
    <p:sldId id="268" r:id="rId4"/>
    <p:sldId id="269" r:id="rId5"/>
    <p:sldId id="270" r:id="rId6"/>
    <p:sldId id="271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B8A5CA-DE71-46B3-B202-D135DF40C5D0}" type="datetimeFigureOut">
              <a:rPr lang="it-IT" smtClean="0"/>
              <a:t>01/11/2017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900E9-6117-4878-9CE7-6282FAB9DFB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9851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9AA6E2F-6FFD-4B4E-A2F3-477E29FE902F}" type="slidenum">
              <a:rPr kumimoji="0" lang="it-IT" altLang="it-IT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kumimoji="0" lang="it-IT" altLang="it-IT" smtClean="0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it-IT" smtClean="0"/>
          </a:p>
        </p:txBody>
      </p:sp>
    </p:spTree>
    <p:extLst>
      <p:ext uri="{BB962C8B-B14F-4D97-AF65-F5344CB8AC3E}">
        <p14:creationId xmlns:p14="http://schemas.microsoft.com/office/powerpoint/2010/main" val="1565198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88F30B4-9F1D-41AD-9F55-21077B2CE3D2}" type="slidenum">
              <a:rPr kumimoji="0" lang="it-IT" altLang="it-IT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kumimoji="0" lang="it-IT" altLang="it-IT" smtClean="0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it-IT" smtClean="0"/>
          </a:p>
        </p:txBody>
      </p:sp>
    </p:spTree>
    <p:extLst>
      <p:ext uri="{BB962C8B-B14F-4D97-AF65-F5344CB8AC3E}">
        <p14:creationId xmlns:p14="http://schemas.microsoft.com/office/powerpoint/2010/main" val="4130447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1C26B3B-55F8-401B-AC49-7A72B2DAFCBE}" type="slidenum">
              <a:rPr kumimoji="0" lang="it-IT" altLang="it-IT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kumimoji="0" lang="it-IT" altLang="it-IT" smtClean="0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it-IT" smtClean="0"/>
          </a:p>
        </p:txBody>
      </p:sp>
    </p:spTree>
    <p:extLst>
      <p:ext uri="{BB962C8B-B14F-4D97-AF65-F5344CB8AC3E}">
        <p14:creationId xmlns:p14="http://schemas.microsoft.com/office/powerpoint/2010/main" val="28276901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77EC320-B9E6-492B-BA66-06B3C50C28AF}" type="slidenum">
              <a:rPr kumimoji="0" lang="it-IT" altLang="it-IT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5</a:t>
            </a:fld>
            <a:endParaRPr kumimoji="0" lang="it-IT" altLang="it-IT" smtClean="0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it-IT" smtClean="0"/>
          </a:p>
        </p:txBody>
      </p:sp>
    </p:spTree>
    <p:extLst>
      <p:ext uri="{BB962C8B-B14F-4D97-AF65-F5344CB8AC3E}">
        <p14:creationId xmlns:p14="http://schemas.microsoft.com/office/powerpoint/2010/main" val="479412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90963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096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BD0AFDF-5983-4F5C-AC6B-928D18145E0F}" type="slidenum">
              <a:rPr kumimoji="0" lang="it-IT" altLang="it-IT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6</a:t>
            </a:fld>
            <a:endParaRPr kumimoji="0" lang="it-IT" altLang="it-IT" smtClean="0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it-IT" smtClean="0"/>
          </a:p>
        </p:txBody>
      </p:sp>
    </p:spTree>
    <p:extLst>
      <p:ext uri="{BB962C8B-B14F-4D97-AF65-F5344CB8AC3E}">
        <p14:creationId xmlns:p14="http://schemas.microsoft.com/office/powerpoint/2010/main" val="139909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CFE3855-FF08-4F1A-BB1F-5855563C94AE}" type="datetime1">
              <a:rPr lang="it-IT" smtClean="0"/>
              <a:t>01/11/2017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1" name="Rettango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tango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tango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tango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0FE4E-A91E-44F8-9792-A2FBAB7B3127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61951-2B09-4F5A-B617-155DA72CA29C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olo isosce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038A-9AED-4DCD-BE58-1829E9BFA69A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BE88572-893F-4418-A329-919717358021}" type="datetime1">
              <a:rPr lang="it-IT" smtClean="0"/>
              <a:t>01/11/2017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7027-1BA0-452B-960F-5E85BF090E4F}" type="datetime1">
              <a:rPr lang="it-IT" smtClean="0"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17484-7930-43FB-BC16-C6EDF8B60595}" type="datetime1">
              <a:rPr lang="it-IT" smtClean="0"/>
              <a:t>01/11/2017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3AFA-359D-4425-A4C9-A539FCA95DDC}" type="datetime1">
              <a:rPr lang="it-IT" smtClean="0"/>
              <a:t>01/11/2017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EE9A-858B-40ED-831A-6812B0553281}" type="datetime1">
              <a:rPr lang="it-IT" smtClean="0"/>
              <a:t>01/11/2017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5" name="Connettore 1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1003-7DF2-418A-8152-69AB5D0B19D0}" type="datetime1">
              <a:rPr lang="it-IT" smtClean="0"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98EF-790A-452D-8A9A-84E3757A35FF}" type="datetime1">
              <a:rPr lang="it-IT" smtClean="0"/>
              <a:t>01/11/2017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E946452-5EF1-4B2B-AE78-613BDF31BAE2}" type="datetime1">
              <a:rPr lang="it-IT" smtClean="0"/>
              <a:t>01/11/2017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8" name="Connettore 1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ttore 1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olo isosce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</a:rPr>
              <a:t>Accantonamento al fondo svalutazione crediti</a:t>
            </a: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it-IT" altLang="it-IT" sz="2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it-IT" altLang="it-IT" sz="24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it-IT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dirty="0" smtClean="0"/>
              <a:t>Prof. </a:t>
            </a:r>
            <a:r>
              <a:rPr lang="it-IT" dirty="0"/>
              <a:t>Gaudenzio </a:t>
            </a:r>
            <a:r>
              <a:rPr lang="it-IT"/>
              <a:t>Albertinazzi</a:t>
            </a:r>
            <a:endParaRPr lang="it-IT" dirty="0"/>
          </a:p>
        </p:txBody>
      </p:sp>
      <p:pic>
        <p:nvPicPr>
          <p:cNvPr id="1026" name="Picture 2" descr="http://www.eco.unipmn.it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2649"/>
            <a:ext cx="3724275" cy="89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259632" y="836712"/>
            <a:ext cx="6019800" cy="1711325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anchor="t" anchorCtr="0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altLang="it-IT" b="1" dirty="0" smtClean="0">
                <a:solidFill>
                  <a:srgbClr val="C00000"/>
                </a:solidFill>
              </a:rPr>
              <a:t>Ragioneria - Corso </a:t>
            </a:r>
            <a:r>
              <a:rPr lang="it-IT" altLang="it-IT" b="1" dirty="0">
                <a:solidFill>
                  <a:srgbClr val="C00000"/>
                </a:solidFill>
              </a:rPr>
              <a:t>C</a:t>
            </a:r>
            <a:endParaRPr lang="it-IT" altLang="it-IT" b="1" dirty="0">
              <a:solidFill>
                <a:srgbClr val="C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</a:t>
            </a:fld>
            <a:endParaRPr lang="it-IT"/>
          </a:p>
        </p:txBody>
      </p:sp>
      <p:pic>
        <p:nvPicPr>
          <p:cNvPr id="5" name="Picture 2" descr="http://people.unipmn.it/fragnelli/pict/logo_U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952571"/>
            <a:ext cx="1800200" cy="83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141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F7556D-9995-4CED-9B37-48F770E9CF69}" type="slidenum">
              <a:rPr lang="it-IT"/>
              <a:pPr>
                <a:defRPr/>
              </a:pPr>
              <a:t>2</a:t>
            </a:fld>
            <a:endParaRPr lang="it-IT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365720" y="692696"/>
            <a:ext cx="7086600" cy="52322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rPr>
              <a:t>Il Fondo svalutazione crediti</a:t>
            </a:r>
          </a:p>
        </p:txBody>
      </p:sp>
      <p:sp>
        <p:nvSpPr>
          <p:cNvPr id="4100" name="Text Box 18"/>
          <p:cNvSpPr txBox="1">
            <a:spLocks noChangeArrowheads="1"/>
          </p:cNvSpPr>
          <p:nvPr/>
        </p:nvSpPr>
        <p:spPr bwMode="auto">
          <a:xfrm>
            <a:off x="467544" y="1340768"/>
            <a:ext cx="792088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it-IT"/>
            </a:defPPr>
            <a:lvl1pPr algn="ctr">
              <a:buSzPct val="70000"/>
              <a:buFont typeface="Wingdings" pitchFamily="2" charset="2"/>
              <a:buNone/>
              <a:defRPr sz="2000" b="1">
                <a:solidFill>
                  <a:srgbClr val="C00000"/>
                </a:solidFill>
                <a:latin typeface="Calibri" panose="020F0502020204030204" pitchFamily="34" charset="0"/>
              </a:defRPr>
            </a:lvl1pPr>
          </a:lstStyle>
          <a:p>
            <a:pPr algn="just"/>
            <a:r>
              <a:rPr lang="it-IT" altLang="it-IT" b="0" dirty="0">
                <a:solidFill>
                  <a:schemeClr val="accent1">
                    <a:lumMod val="75000"/>
                  </a:schemeClr>
                </a:solidFill>
              </a:rPr>
              <a:t>Lo scopo del fondo svalutazione crediti è quello di fronteggiare i rischi di perdite su crediti in bilancio. Tale obiettivo è raggiunto mediante uno stanziamento, operato a fine periodo, con il quale il redattore del bilancio intende coprire anticipatamente le perdite di inesigibilità non ancora manifestatesi (ma che l’esperienza e la conoscenza dei fatti di gestione inducono a ritenere si possono ragionevolmente verificare).</a:t>
            </a:r>
          </a:p>
          <a:p>
            <a:endParaRPr lang="it-IT" altLang="it-IT" dirty="0"/>
          </a:p>
          <a:p>
            <a:endParaRPr lang="it-IT" altLang="it-IT" dirty="0"/>
          </a:p>
          <a:p>
            <a:endParaRPr lang="it-IT" altLang="it-IT" dirty="0"/>
          </a:p>
          <a:p>
            <a:endParaRPr lang="it-IT" altLang="it-IT" dirty="0"/>
          </a:p>
          <a:p>
            <a:endParaRPr lang="it-IT" altLang="it-IT" dirty="0"/>
          </a:p>
          <a:p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1650810888"/>
      </p:ext>
    </p:extLst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608272-1456-420A-A04A-5F882B40B119}" type="slidenum">
              <a:rPr lang="it-IT"/>
              <a:pPr>
                <a:defRPr/>
              </a:pPr>
              <a:t>3</a:t>
            </a:fld>
            <a:endParaRPr lang="it-IT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673532"/>
            <a:ext cx="7086600" cy="52322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anchor="b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rPr>
              <a:t>Il Fondo svalutazione crediti</a:t>
            </a:r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539552" y="1340768"/>
            <a:ext cx="8064896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it-IT"/>
            </a:defPPr>
            <a:lvl1pPr algn="just">
              <a:buSzPct val="70000"/>
              <a:buFont typeface="Wingdings" pitchFamily="2" charset="2"/>
              <a:buNone/>
              <a:defRPr sz="2000" b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it-IT" altLang="it-IT" dirty="0"/>
              <a:t>Il valore stimato del fondo deve essere determinato tramite l’analisi dell’origine, dell’entità, della scadenza dei singoli crediti, della solvibilità di ogni debitore, di ogni altro elemento di fatto esistente o previsto.</a:t>
            </a:r>
          </a:p>
          <a:p>
            <a:r>
              <a:rPr lang="it-IT" altLang="it-IT" dirty="0"/>
              <a:t>Il procedimento di computo dello stanziamento al fondo svalutazione crediti deve avvenire tramite: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altLang="it-IT" dirty="0" smtClean="0"/>
              <a:t>analisi </a:t>
            </a:r>
            <a:r>
              <a:rPr lang="it-IT" altLang="it-IT" dirty="0"/>
              <a:t>dei singoli </a:t>
            </a:r>
            <a:r>
              <a:rPr lang="it-IT" altLang="it-IT" dirty="0" smtClean="0"/>
              <a:t>crediti;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altLang="it-IT" dirty="0" smtClean="0"/>
              <a:t>stima</a:t>
            </a:r>
            <a:r>
              <a:rPr lang="it-IT" altLang="it-IT" dirty="0"/>
              <a:t>, in base all’esperienza e ad ogni altro elemento utile, delle ulteriori perdite che si presume si dovranno subire sui crediti in essere alla data del </a:t>
            </a:r>
            <a:r>
              <a:rPr lang="it-IT" altLang="it-IT" dirty="0" smtClean="0"/>
              <a:t>bilancio;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altLang="it-IT" dirty="0" smtClean="0"/>
              <a:t>valutazione </a:t>
            </a:r>
            <a:r>
              <a:rPr lang="it-IT" altLang="it-IT" dirty="0"/>
              <a:t>dell’andamento degli indici di anzianità dei crediti scaduti rispetto a quelli degli esercizi </a:t>
            </a:r>
            <a:r>
              <a:rPr lang="it-IT" altLang="it-IT" dirty="0" smtClean="0"/>
              <a:t>precedenti;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altLang="it-IT" dirty="0" smtClean="0"/>
              <a:t>condizioni </a:t>
            </a:r>
            <a:r>
              <a:rPr lang="it-IT" altLang="it-IT" dirty="0"/>
              <a:t>economiche generali, di settore e di rischio Paese. </a:t>
            </a:r>
          </a:p>
        </p:txBody>
      </p:sp>
    </p:spTree>
    <p:extLst>
      <p:ext uri="{BB962C8B-B14F-4D97-AF65-F5344CB8AC3E}">
        <p14:creationId xmlns:p14="http://schemas.microsoft.com/office/powerpoint/2010/main" val="1040774382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782B06-C1E5-445A-8F67-A1595F600A75}" type="slidenum">
              <a:rPr lang="it-IT"/>
              <a:pPr>
                <a:defRPr/>
              </a:pPr>
              <a:t>4</a:t>
            </a:fld>
            <a:endParaRPr lang="it-IT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692696"/>
            <a:ext cx="7086600" cy="52322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anchor="b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rPr>
              <a:t>Svalutazione fiscale dei crediti</a:t>
            </a:r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539552" y="1484784"/>
            <a:ext cx="8136904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it-IT"/>
            </a:defPPr>
            <a:lvl1pPr algn="just">
              <a:buSzPct val="70000"/>
              <a:buFont typeface="Wingdings" pitchFamily="2" charset="2"/>
              <a:buNone/>
              <a:defRPr sz="2000" b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it-IT" altLang="it-IT" dirty="0"/>
              <a:t>L’art. 106 (commi 1 e 2) del TUIR disciplina la svalutazione dei crediti per le imprese industriali e commerciali in termini di:</a:t>
            </a:r>
          </a:p>
          <a:p>
            <a:pPr marL="342900" indent="-342900">
              <a:buFontTx/>
              <a:buChar char="-"/>
            </a:pPr>
            <a:r>
              <a:rPr lang="it-IT" altLang="it-IT" dirty="0" smtClean="0"/>
              <a:t>misura deducibile;</a:t>
            </a:r>
          </a:p>
          <a:p>
            <a:pPr marL="342900" indent="-342900">
              <a:buFontTx/>
              <a:buChar char="-"/>
            </a:pPr>
            <a:r>
              <a:rPr lang="it-IT" altLang="it-IT" dirty="0" smtClean="0"/>
              <a:t>natura </a:t>
            </a:r>
            <a:r>
              <a:rPr lang="it-IT" altLang="it-IT" dirty="0"/>
              <a:t>ed entità dei crediti su cui computare la svalutazione.</a:t>
            </a:r>
          </a:p>
          <a:p>
            <a:endParaRPr lang="it-IT" altLang="it-IT" dirty="0"/>
          </a:p>
          <a:p>
            <a:endParaRPr lang="it-IT" altLang="it-IT" dirty="0"/>
          </a:p>
          <a:p>
            <a:endParaRPr lang="it-IT" altLang="it-IT" dirty="0"/>
          </a:p>
          <a:p>
            <a:endParaRPr lang="it-IT" altLang="it-IT" dirty="0"/>
          </a:p>
          <a:p>
            <a:endParaRPr lang="it-IT" altLang="it-IT" dirty="0"/>
          </a:p>
          <a:p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2044688587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DC6FE1-11B7-405A-9015-5238490EA36F}" type="slidenum">
              <a:rPr lang="it-IT"/>
              <a:pPr>
                <a:defRPr/>
              </a:pPr>
              <a:t>5</a:t>
            </a:fld>
            <a:endParaRPr lang="it-IT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673532"/>
            <a:ext cx="7086600" cy="52322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anchor="b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rPr>
              <a:t>Misura deducibile</a:t>
            </a:r>
          </a:p>
        </p:txBody>
      </p:sp>
      <p:sp>
        <p:nvSpPr>
          <p:cNvPr id="7172" name="Text Box 3"/>
          <p:cNvSpPr txBox="1">
            <a:spLocks noChangeArrowheads="1"/>
          </p:cNvSpPr>
          <p:nvPr/>
        </p:nvSpPr>
        <p:spPr bwMode="auto">
          <a:xfrm>
            <a:off x="539552" y="1412776"/>
            <a:ext cx="8208912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it-IT"/>
            </a:defPPr>
            <a:lvl1pPr algn="just">
              <a:buSzPct val="70000"/>
              <a:buFont typeface="Wingdings" pitchFamily="2" charset="2"/>
              <a:buNone/>
              <a:defRPr sz="2000" b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it-IT" altLang="it-IT" dirty="0"/>
              <a:t>La legge consente la deducibilità, in ciascun esercizio, di un importo per svalutazione ed accantonamento non superiore allo </a:t>
            </a:r>
            <a:r>
              <a:rPr lang="it-IT" altLang="it-IT" b="1" dirty="0">
                <a:solidFill>
                  <a:srgbClr val="C00000"/>
                </a:solidFill>
              </a:rPr>
              <a:t>0,5%</a:t>
            </a:r>
            <a:r>
              <a:rPr lang="it-IT" altLang="it-IT" dirty="0"/>
              <a:t> del valore nominale o di acquisizione dei crediti.</a:t>
            </a:r>
          </a:p>
          <a:p>
            <a:endParaRPr lang="it-IT" altLang="it-IT" dirty="0"/>
          </a:p>
          <a:p>
            <a:r>
              <a:rPr lang="it-IT" altLang="it-IT" dirty="0"/>
              <a:t>La deduzione non è più consentita quando l’ammontare complessivo delle svalutazioni e degli accantonamenti abbia raggiunto il </a:t>
            </a:r>
            <a:r>
              <a:rPr lang="it-IT" altLang="it-IT" b="1" dirty="0">
                <a:solidFill>
                  <a:srgbClr val="C00000"/>
                </a:solidFill>
              </a:rPr>
              <a:t>5%</a:t>
            </a:r>
            <a:r>
              <a:rPr lang="it-IT" altLang="it-IT" dirty="0"/>
              <a:t> del valore nominale o di acquisizione dei crediti commerciali risultanti in bilancio alla fine dell’esercizio.</a:t>
            </a:r>
          </a:p>
          <a:p>
            <a:endParaRPr lang="it-IT" altLang="it-IT" dirty="0"/>
          </a:p>
          <a:p>
            <a:endParaRPr lang="it-IT" altLang="it-IT" dirty="0"/>
          </a:p>
          <a:p>
            <a:endParaRPr lang="it-IT" altLang="it-IT" dirty="0"/>
          </a:p>
          <a:p>
            <a:endParaRPr lang="it-IT" altLang="it-IT" dirty="0"/>
          </a:p>
          <a:p>
            <a:endParaRPr lang="it-IT" altLang="it-IT" dirty="0"/>
          </a:p>
          <a:p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233893757"/>
      </p:ext>
    </p:extLst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E1B97E-52A5-45F8-9FC3-A6F566D0E33E}" type="slidenum">
              <a:rPr lang="it-IT"/>
              <a:pPr>
                <a:defRPr/>
              </a:pPr>
              <a:t>6</a:t>
            </a:fld>
            <a:endParaRPr lang="it-IT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673532"/>
            <a:ext cx="7086600" cy="52322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anchor="b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 b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+mn-ea"/>
                <a:cs typeface="+mn-cs"/>
              </a:rPr>
              <a:t>Natura ed entità dei crediti</a:t>
            </a:r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467544" y="1412776"/>
            <a:ext cx="8136904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it-IT"/>
            </a:defPPr>
            <a:lvl1pPr algn="just">
              <a:buSzPct val="70000"/>
              <a:buFont typeface="Wingdings" pitchFamily="2" charset="2"/>
              <a:buNone/>
              <a:defRPr sz="2000" b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it-IT" altLang="it-IT" dirty="0"/>
              <a:t>La misura percentuale dello </a:t>
            </a:r>
            <a:r>
              <a:rPr lang="it-IT" altLang="it-IT" b="1" dirty="0">
                <a:solidFill>
                  <a:srgbClr val="C00000"/>
                </a:solidFill>
              </a:rPr>
              <a:t>0,5%</a:t>
            </a:r>
            <a:r>
              <a:rPr lang="it-IT" altLang="it-IT" dirty="0"/>
              <a:t> è determinata su:</a:t>
            </a:r>
          </a:p>
          <a:p>
            <a:pPr marL="342900" indent="-342900">
              <a:buFontTx/>
              <a:buChar char="-"/>
            </a:pPr>
            <a:r>
              <a:rPr lang="it-IT" altLang="it-IT" dirty="0" smtClean="0"/>
              <a:t>i </a:t>
            </a:r>
            <a:r>
              <a:rPr lang="it-IT" altLang="it-IT" dirty="0"/>
              <a:t>crediti che originano ricavi ai sensi del comma 1 dell’art. 85 del </a:t>
            </a:r>
            <a:r>
              <a:rPr lang="it-IT" altLang="it-IT" dirty="0" smtClean="0"/>
              <a:t>TUIR;</a:t>
            </a:r>
          </a:p>
          <a:p>
            <a:pPr marL="342900" indent="-342900">
              <a:buFontTx/>
              <a:buChar char="-"/>
            </a:pPr>
            <a:r>
              <a:rPr lang="it-IT" altLang="it-IT" dirty="0" smtClean="0"/>
              <a:t>iscritti </a:t>
            </a:r>
            <a:r>
              <a:rPr lang="it-IT" altLang="it-IT" dirty="0"/>
              <a:t>in bilancio alla chiusura </a:t>
            </a:r>
            <a:r>
              <a:rPr lang="it-IT" altLang="it-IT" dirty="0" smtClean="0"/>
              <a:t>dell’esercizio;</a:t>
            </a:r>
          </a:p>
          <a:p>
            <a:pPr marL="342900" indent="-342900">
              <a:buFontTx/>
              <a:buChar char="-"/>
            </a:pPr>
            <a:r>
              <a:rPr lang="it-IT" altLang="it-IT" dirty="0" smtClean="0"/>
              <a:t>non </a:t>
            </a:r>
            <a:r>
              <a:rPr lang="it-IT" altLang="it-IT" dirty="0"/>
              <a:t>coperti da garanzia </a:t>
            </a:r>
            <a:r>
              <a:rPr lang="it-IT" altLang="it-IT" dirty="0" smtClean="0"/>
              <a:t>assicurativa;</a:t>
            </a:r>
          </a:p>
          <a:p>
            <a:pPr marL="342900" indent="-342900">
              <a:buFontTx/>
              <a:buChar char="-"/>
            </a:pPr>
            <a:r>
              <a:rPr lang="it-IT" altLang="it-IT" dirty="0" smtClean="0"/>
              <a:t>per </a:t>
            </a:r>
            <a:r>
              <a:rPr lang="it-IT" altLang="it-IT" dirty="0"/>
              <a:t>il valore nominale o di acquisizione di tali crediti.</a:t>
            </a:r>
          </a:p>
          <a:p>
            <a:endParaRPr lang="it-IT" altLang="it-IT" dirty="0"/>
          </a:p>
          <a:p>
            <a:endParaRPr lang="it-IT" altLang="it-IT" dirty="0"/>
          </a:p>
          <a:p>
            <a:endParaRPr lang="it-IT" altLang="it-IT" dirty="0"/>
          </a:p>
          <a:p>
            <a:endParaRPr lang="it-IT" altLang="it-IT" dirty="0"/>
          </a:p>
          <a:p>
            <a:endParaRPr lang="it-IT" altLang="it-IT" dirty="0"/>
          </a:p>
          <a:p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114666463"/>
      </p:ext>
    </p:extLst>
  </p:cSld>
  <p:clrMapOvr>
    <a:masterClrMapping/>
  </p:clrMapOvr>
  <p:transition spd="med">
    <p:wipe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tellite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atellit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tellit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</TotalTime>
  <Words>379</Words>
  <Application>Microsoft Office PowerPoint</Application>
  <PresentationFormat>Presentazione su schermo (4:3)</PresentationFormat>
  <Paragraphs>53</Paragraphs>
  <Slides>6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4" baseType="lpstr">
      <vt:lpstr>Arial</vt:lpstr>
      <vt:lpstr>Bookman Old Style</vt:lpstr>
      <vt:lpstr>Calibri</vt:lpstr>
      <vt:lpstr>Gill Sans MT</vt:lpstr>
      <vt:lpstr>Times New Roman</vt:lpstr>
      <vt:lpstr>Wingdings</vt:lpstr>
      <vt:lpstr>Wingdings 3</vt:lpstr>
      <vt:lpstr>Satellite</vt:lpstr>
      <vt:lpstr>Accantonamento al fondo svalutazione crediti  </vt:lpstr>
      <vt:lpstr>Il Fondo svalutazione crediti</vt:lpstr>
      <vt:lpstr>Il Fondo svalutazione crediti</vt:lpstr>
      <vt:lpstr>Svalutazione fiscale dei crediti</vt:lpstr>
      <vt:lpstr>Misura deducibile</vt:lpstr>
      <vt:lpstr>Natura ed entità dei crediti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 GENERALI DI REDAZIONE DEL BILANCIO DI ESERCIZIO</dc:title>
  <dc:creator>giulia barletta</dc:creator>
  <cp:lastModifiedBy>Gaudenzio</cp:lastModifiedBy>
  <cp:revision>13</cp:revision>
  <dcterms:created xsi:type="dcterms:W3CDTF">2015-02-05T16:32:32Z</dcterms:created>
  <dcterms:modified xsi:type="dcterms:W3CDTF">2017-11-01T21:31:01Z</dcterms:modified>
</cp:coreProperties>
</file>