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56" r:id="rId5"/>
    <p:sldId id="257" r:id="rId6"/>
    <p:sldId id="284" r:id="rId7"/>
    <p:sldId id="276" r:id="rId8"/>
    <p:sldId id="265" r:id="rId9"/>
    <p:sldId id="261" r:id="rId10"/>
    <p:sldId id="277" r:id="rId11"/>
    <p:sldId id="278" r:id="rId12"/>
    <p:sldId id="280" r:id="rId13"/>
    <p:sldId id="285" r:id="rId14"/>
    <p:sldId id="294" r:id="rId15"/>
    <p:sldId id="286" r:id="rId16"/>
    <p:sldId id="287" r:id="rId17"/>
    <p:sldId id="288" r:id="rId18"/>
    <p:sldId id="289" r:id="rId19"/>
    <p:sldId id="290" r:id="rId20"/>
    <p:sldId id="291" r:id="rId21"/>
    <p:sldId id="292" r:id="rId22"/>
    <p:sldId id="293" r:id="rId23"/>
    <p:sldId id="258" r:id="rId24"/>
    <p:sldId id="281" r:id="rId25"/>
    <p:sldId id="282" r:id="rId26"/>
    <p:sldId id="295" r:id="rId27"/>
    <p:sldId id="296" r:id="rId28"/>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129C17-9205-4554-BF5C-070656C216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0B41E939-D5BE-4B7F-BCD2-05DCC4E5E8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B1389FC-84BB-41A0-BC92-057C08DC342F}" type="datetime1">
              <a:rPr lang="en-GB" smtClean="0"/>
              <a:t>30/09/2024</a:t>
            </a:fld>
            <a:endParaRPr lang="en-GB"/>
          </a:p>
        </p:txBody>
      </p:sp>
      <p:sp>
        <p:nvSpPr>
          <p:cNvPr id="4" name="Footer Placeholder 3">
            <a:extLst>
              <a:ext uri="{FF2B5EF4-FFF2-40B4-BE49-F238E27FC236}">
                <a16:creationId xmlns:a16="http://schemas.microsoft.com/office/drawing/2014/main" id="{F61800B1-1D76-46D4-ADAF-FD5EA7AFBE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FCBFA674-DC58-422B-8963-09FD1B05ED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A42FE58-2C2A-433E-A3EF-B39ACF97315A}" type="slidenum">
              <a:rPr lang="en-GB" smtClean="0"/>
              <a:t>‹#›</a:t>
            </a:fld>
            <a:endParaRPr lang="en-GB"/>
          </a:p>
        </p:txBody>
      </p:sp>
    </p:spTree>
    <p:extLst>
      <p:ext uri="{BB962C8B-B14F-4D97-AF65-F5344CB8AC3E}">
        <p14:creationId xmlns:p14="http://schemas.microsoft.com/office/powerpoint/2010/main" val="36635657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9B039-1C6C-4DB3-861A-76F1FF2AC578}" type="datetime1">
              <a:rPr lang="en-GB" noProof="0" smtClean="0"/>
              <a:pPr/>
              <a:t>30/09/2024</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97DC217-DF71-1A49-B3EA-559F1F43B0FF}" type="slidenum">
              <a:rPr lang="en-GB" noProof="0" smtClean="0"/>
              <a:t>‹#›</a:t>
            </a:fld>
            <a:endParaRPr lang="en-GB" noProof="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noProof="0"/>
          </a:p>
        </p:txBody>
      </p:sp>
      <p:sp>
        <p:nvSpPr>
          <p:cNvPr id="4" name="Slide Number Placeholder 3"/>
          <p:cNvSpPr>
            <a:spLocks noGrp="1"/>
          </p:cNvSpPr>
          <p:nvPr>
            <p:ph type="sldNum" sz="quarter" idx="5"/>
          </p:nvPr>
        </p:nvSpPr>
        <p:spPr/>
        <p:txBody>
          <a:bodyPr rtlCol="0"/>
          <a:lstStyle/>
          <a:p>
            <a:pPr rtl="0"/>
            <a:fld id="{F97DC217-DF71-1A49-B3EA-559F1F43B0FF}" type="slidenum">
              <a:rPr lang="en-GB" smtClean="0"/>
              <a:t>1</a:t>
            </a:fld>
            <a:endParaRPr lang="en-GB"/>
          </a:p>
        </p:txBody>
      </p:sp>
    </p:spTree>
    <p:extLst>
      <p:ext uri="{BB962C8B-B14F-4D97-AF65-F5344CB8AC3E}">
        <p14:creationId xmlns:p14="http://schemas.microsoft.com/office/powerpoint/2010/main" val="4277724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CD597-C052-60E4-161C-7935CC09D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31EA31-6A65-D039-00BB-1900117170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B580A3-4335-9C0C-040D-061517DAF3E4}"/>
              </a:ext>
            </a:extLst>
          </p:cNvPr>
          <p:cNvSpPr>
            <a:spLocks noGrp="1"/>
          </p:cNvSpPr>
          <p:nvPr>
            <p:ph type="body" idx="1"/>
          </p:nvPr>
        </p:nvSpPr>
        <p:spPr/>
        <p:txBody>
          <a:bodyPr/>
          <a:lstStyle/>
          <a:p>
            <a:endParaRPr lang="en-GB" noProof="0"/>
          </a:p>
        </p:txBody>
      </p:sp>
      <p:sp>
        <p:nvSpPr>
          <p:cNvPr id="4" name="Slide Number Placeholder 3">
            <a:extLst>
              <a:ext uri="{FF2B5EF4-FFF2-40B4-BE49-F238E27FC236}">
                <a16:creationId xmlns:a16="http://schemas.microsoft.com/office/drawing/2014/main" id="{8FB1C175-B481-9AA3-3A92-F35C16E3A1C6}"/>
              </a:ext>
            </a:extLst>
          </p:cNvPr>
          <p:cNvSpPr>
            <a:spLocks noGrp="1"/>
          </p:cNvSpPr>
          <p:nvPr>
            <p:ph type="sldNum" sz="quarter" idx="5"/>
          </p:nvPr>
        </p:nvSpPr>
        <p:spPr/>
        <p:txBody>
          <a:bodyPr/>
          <a:lstStyle/>
          <a:p>
            <a:pPr rtl="0"/>
            <a:fld id="{F97DC217-DF71-1A49-B3EA-559F1F43B0FF}" type="slidenum">
              <a:rPr lang="en-GB" smtClean="0"/>
              <a:t>21</a:t>
            </a:fld>
            <a:endParaRPr lang="en-GB"/>
          </a:p>
        </p:txBody>
      </p:sp>
    </p:spTree>
    <p:extLst>
      <p:ext uri="{BB962C8B-B14F-4D97-AF65-F5344CB8AC3E}">
        <p14:creationId xmlns:p14="http://schemas.microsoft.com/office/powerpoint/2010/main" val="740816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57470-32D5-88ED-C5E6-ABB4897180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40754-7863-E1DE-C533-F652DF298F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BF2DC5-224A-AD39-B90D-24688CE1078E}"/>
              </a:ext>
            </a:extLst>
          </p:cNvPr>
          <p:cNvSpPr>
            <a:spLocks noGrp="1"/>
          </p:cNvSpPr>
          <p:nvPr>
            <p:ph type="body" idx="1"/>
          </p:nvPr>
        </p:nvSpPr>
        <p:spPr/>
        <p:txBody>
          <a:bodyPr/>
          <a:lstStyle/>
          <a:p>
            <a:endParaRPr lang="en-GB" noProof="0"/>
          </a:p>
        </p:txBody>
      </p:sp>
      <p:sp>
        <p:nvSpPr>
          <p:cNvPr id="4" name="Slide Number Placeholder 3">
            <a:extLst>
              <a:ext uri="{FF2B5EF4-FFF2-40B4-BE49-F238E27FC236}">
                <a16:creationId xmlns:a16="http://schemas.microsoft.com/office/drawing/2014/main" id="{8761421B-945C-25C4-86DB-DC7EEC28BF9F}"/>
              </a:ext>
            </a:extLst>
          </p:cNvPr>
          <p:cNvSpPr>
            <a:spLocks noGrp="1"/>
          </p:cNvSpPr>
          <p:nvPr>
            <p:ph type="sldNum" sz="quarter" idx="5"/>
          </p:nvPr>
        </p:nvSpPr>
        <p:spPr/>
        <p:txBody>
          <a:bodyPr/>
          <a:lstStyle/>
          <a:p>
            <a:pPr rtl="0"/>
            <a:fld id="{F97DC217-DF71-1A49-B3EA-559F1F43B0FF}" type="slidenum">
              <a:rPr lang="en-GB" smtClean="0"/>
              <a:t>22</a:t>
            </a:fld>
            <a:endParaRPr lang="en-GB"/>
          </a:p>
        </p:txBody>
      </p:sp>
    </p:spTree>
    <p:extLst>
      <p:ext uri="{BB962C8B-B14F-4D97-AF65-F5344CB8AC3E}">
        <p14:creationId xmlns:p14="http://schemas.microsoft.com/office/powerpoint/2010/main" val="3139010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a:p>
        </p:txBody>
      </p:sp>
      <p:sp>
        <p:nvSpPr>
          <p:cNvPr id="4" name="Slide Number Placeholder 3"/>
          <p:cNvSpPr>
            <a:spLocks noGrp="1"/>
          </p:cNvSpPr>
          <p:nvPr>
            <p:ph type="sldNum" sz="quarter" idx="5"/>
          </p:nvPr>
        </p:nvSpPr>
        <p:spPr/>
        <p:txBody>
          <a:bodyPr/>
          <a:lstStyle/>
          <a:p>
            <a:pPr rtl="0"/>
            <a:fld id="{F97DC217-DF71-1A49-B3EA-559F1F43B0FF}" type="slidenum">
              <a:rPr lang="en-GB" smtClean="0"/>
              <a:t>2</a:t>
            </a:fld>
            <a:endParaRPr lang="en-GB"/>
          </a:p>
        </p:txBody>
      </p:sp>
    </p:spTree>
    <p:extLst>
      <p:ext uri="{BB962C8B-B14F-4D97-AF65-F5344CB8AC3E}">
        <p14:creationId xmlns:p14="http://schemas.microsoft.com/office/powerpoint/2010/main" val="527809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E95D2-C10B-2814-4C0A-3BA1859C9D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B25A4-66E3-DFAC-DEA7-D86DE4C678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3CB340-B61D-F973-5485-E75E4F305E14}"/>
              </a:ext>
            </a:extLst>
          </p:cNvPr>
          <p:cNvSpPr>
            <a:spLocks noGrp="1"/>
          </p:cNvSpPr>
          <p:nvPr>
            <p:ph type="body" idx="1"/>
          </p:nvPr>
        </p:nvSpPr>
        <p:spPr/>
        <p:txBody>
          <a:bodyPr/>
          <a:lstStyle/>
          <a:p>
            <a:endParaRPr lang="en-GB" noProof="0"/>
          </a:p>
        </p:txBody>
      </p:sp>
      <p:sp>
        <p:nvSpPr>
          <p:cNvPr id="4" name="Slide Number Placeholder 3">
            <a:extLst>
              <a:ext uri="{FF2B5EF4-FFF2-40B4-BE49-F238E27FC236}">
                <a16:creationId xmlns:a16="http://schemas.microsoft.com/office/drawing/2014/main" id="{12A317DD-1B0C-99C5-1527-187F11733544}"/>
              </a:ext>
            </a:extLst>
          </p:cNvPr>
          <p:cNvSpPr>
            <a:spLocks noGrp="1"/>
          </p:cNvSpPr>
          <p:nvPr>
            <p:ph type="sldNum" sz="quarter" idx="5"/>
          </p:nvPr>
        </p:nvSpPr>
        <p:spPr/>
        <p:txBody>
          <a:bodyPr/>
          <a:lstStyle/>
          <a:p>
            <a:pPr rtl="0"/>
            <a:fld id="{F97DC217-DF71-1A49-B3EA-559F1F43B0FF}" type="slidenum">
              <a:rPr lang="en-GB" smtClean="0"/>
              <a:t>4</a:t>
            </a:fld>
            <a:endParaRPr lang="en-GB"/>
          </a:p>
        </p:txBody>
      </p:sp>
    </p:spTree>
    <p:extLst>
      <p:ext uri="{BB962C8B-B14F-4D97-AF65-F5344CB8AC3E}">
        <p14:creationId xmlns:p14="http://schemas.microsoft.com/office/powerpoint/2010/main" val="506758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a:p>
        </p:txBody>
      </p:sp>
      <p:sp>
        <p:nvSpPr>
          <p:cNvPr id="4" name="Slide Number Placeholder 3"/>
          <p:cNvSpPr>
            <a:spLocks noGrp="1"/>
          </p:cNvSpPr>
          <p:nvPr>
            <p:ph type="sldNum" sz="quarter" idx="5"/>
          </p:nvPr>
        </p:nvSpPr>
        <p:spPr/>
        <p:txBody>
          <a:bodyPr/>
          <a:lstStyle/>
          <a:p>
            <a:pPr rtl="0"/>
            <a:fld id="{F97DC217-DF71-1A49-B3EA-559F1F43B0FF}" type="slidenum">
              <a:rPr lang="en-GB" smtClean="0"/>
              <a:t>5</a:t>
            </a:fld>
            <a:endParaRPr lang="en-GB"/>
          </a:p>
        </p:txBody>
      </p:sp>
    </p:spTree>
    <p:extLst>
      <p:ext uri="{BB962C8B-B14F-4D97-AF65-F5344CB8AC3E}">
        <p14:creationId xmlns:p14="http://schemas.microsoft.com/office/powerpoint/2010/main" val="3382398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a:p>
        </p:txBody>
      </p:sp>
      <p:sp>
        <p:nvSpPr>
          <p:cNvPr id="4" name="Slide Number Placeholder 3"/>
          <p:cNvSpPr>
            <a:spLocks noGrp="1"/>
          </p:cNvSpPr>
          <p:nvPr>
            <p:ph type="sldNum" sz="quarter" idx="5"/>
          </p:nvPr>
        </p:nvSpPr>
        <p:spPr/>
        <p:txBody>
          <a:bodyPr/>
          <a:lstStyle/>
          <a:p>
            <a:pPr rtl="0"/>
            <a:fld id="{F97DC217-DF71-1A49-B3EA-559F1F43B0FF}" type="slidenum">
              <a:rPr lang="en-GB" smtClean="0"/>
              <a:t>6</a:t>
            </a:fld>
            <a:endParaRPr lang="en-GB"/>
          </a:p>
        </p:txBody>
      </p:sp>
    </p:spTree>
    <p:extLst>
      <p:ext uri="{BB962C8B-B14F-4D97-AF65-F5344CB8AC3E}">
        <p14:creationId xmlns:p14="http://schemas.microsoft.com/office/powerpoint/2010/main" val="3278226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63C5-BD4B-3EFE-ECE9-7405DD41F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875DD7-93EE-AA1A-5AA8-96EF876C37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08FBB0-8C80-1A22-C56B-1E51693F5EA5}"/>
              </a:ext>
            </a:extLst>
          </p:cNvPr>
          <p:cNvSpPr>
            <a:spLocks noGrp="1"/>
          </p:cNvSpPr>
          <p:nvPr>
            <p:ph type="body" idx="1"/>
          </p:nvPr>
        </p:nvSpPr>
        <p:spPr/>
        <p:txBody>
          <a:bodyPr/>
          <a:lstStyle/>
          <a:p>
            <a:endParaRPr lang="en-GB" noProof="0" dirty="0"/>
          </a:p>
        </p:txBody>
      </p:sp>
      <p:sp>
        <p:nvSpPr>
          <p:cNvPr id="4" name="Slide Number Placeholder 3">
            <a:extLst>
              <a:ext uri="{FF2B5EF4-FFF2-40B4-BE49-F238E27FC236}">
                <a16:creationId xmlns:a16="http://schemas.microsoft.com/office/drawing/2014/main" id="{DFFBCB31-0283-8335-F881-660AD5DA9915}"/>
              </a:ext>
            </a:extLst>
          </p:cNvPr>
          <p:cNvSpPr>
            <a:spLocks noGrp="1"/>
          </p:cNvSpPr>
          <p:nvPr>
            <p:ph type="sldNum" sz="quarter" idx="5"/>
          </p:nvPr>
        </p:nvSpPr>
        <p:spPr/>
        <p:txBody>
          <a:bodyPr/>
          <a:lstStyle/>
          <a:p>
            <a:pPr rtl="0"/>
            <a:fld id="{F97DC217-DF71-1A49-B3EA-559F1F43B0FF}" type="slidenum">
              <a:rPr lang="en-GB" smtClean="0"/>
              <a:t>7</a:t>
            </a:fld>
            <a:endParaRPr lang="en-GB"/>
          </a:p>
        </p:txBody>
      </p:sp>
    </p:spTree>
    <p:extLst>
      <p:ext uri="{BB962C8B-B14F-4D97-AF65-F5344CB8AC3E}">
        <p14:creationId xmlns:p14="http://schemas.microsoft.com/office/powerpoint/2010/main" val="528345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a:p>
        </p:txBody>
      </p:sp>
      <p:sp>
        <p:nvSpPr>
          <p:cNvPr id="4" name="Slide Number Placeholder 3"/>
          <p:cNvSpPr>
            <a:spLocks noGrp="1"/>
          </p:cNvSpPr>
          <p:nvPr>
            <p:ph type="sldNum" sz="quarter" idx="5"/>
          </p:nvPr>
        </p:nvSpPr>
        <p:spPr/>
        <p:txBody>
          <a:bodyPr/>
          <a:lstStyle/>
          <a:p>
            <a:pPr rtl="0"/>
            <a:fld id="{F97DC217-DF71-1A49-B3EA-559F1F43B0FF}" type="slidenum">
              <a:rPr lang="en-GB" smtClean="0"/>
              <a:t>8</a:t>
            </a:fld>
            <a:endParaRPr lang="en-GB"/>
          </a:p>
        </p:txBody>
      </p:sp>
    </p:spTree>
    <p:extLst>
      <p:ext uri="{BB962C8B-B14F-4D97-AF65-F5344CB8AC3E}">
        <p14:creationId xmlns:p14="http://schemas.microsoft.com/office/powerpoint/2010/main" val="2281413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E88A1-3752-E5A8-215C-C9ADCAB36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035FA-E269-FB08-BDAD-9F30E98A77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D29904-97BC-FAC0-7172-77A5103D1700}"/>
              </a:ext>
            </a:extLst>
          </p:cNvPr>
          <p:cNvSpPr>
            <a:spLocks noGrp="1"/>
          </p:cNvSpPr>
          <p:nvPr>
            <p:ph type="body" idx="1"/>
          </p:nvPr>
        </p:nvSpPr>
        <p:spPr/>
        <p:txBody>
          <a:bodyPr/>
          <a:lstStyle/>
          <a:p>
            <a:endParaRPr lang="en-GB" noProof="0"/>
          </a:p>
        </p:txBody>
      </p:sp>
      <p:sp>
        <p:nvSpPr>
          <p:cNvPr id="4" name="Slide Number Placeholder 3">
            <a:extLst>
              <a:ext uri="{FF2B5EF4-FFF2-40B4-BE49-F238E27FC236}">
                <a16:creationId xmlns:a16="http://schemas.microsoft.com/office/drawing/2014/main" id="{2E7B1DAF-601F-42AD-7293-B7275A63047D}"/>
              </a:ext>
            </a:extLst>
          </p:cNvPr>
          <p:cNvSpPr>
            <a:spLocks noGrp="1"/>
          </p:cNvSpPr>
          <p:nvPr>
            <p:ph type="sldNum" sz="quarter" idx="5"/>
          </p:nvPr>
        </p:nvSpPr>
        <p:spPr/>
        <p:txBody>
          <a:bodyPr/>
          <a:lstStyle/>
          <a:p>
            <a:pPr rtl="0"/>
            <a:fld id="{F97DC217-DF71-1A49-B3EA-559F1F43B0FF}" type="slidenum">
              <a:rPr lang="en-GB" smtClean="0"/>
              <a:t>9</a:t>
            </a:fld>
            <a:endParaRPr lang="en-GB"/>
          </a:p>
        </p:txBody>
      </p:sp>
    </p:spTree>
    <p:extLst>
      <p:ext uri="{BB962C8B-B14F-4D97-AF65-F5344CB8AC3E}">
        <p14:creationId xmlns:p14="http://schemas.microsoft.com/office/powerpoint/2010/main" val="619700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a:p>
        </p:txBody>
      </p:sp>
      <p:sp>
        <p:nvSpPr>
          <p:cNvPr id="4" name="Slide Number Placeholder 3"/>
          <p:cNvSpPr>
            <a:spLocks noGrp="1"/>
          </p:cNvSpPr>
          <p:nvPr>
            <p:ph type="sldNum" sz="quarter" idx="5"/>
          </p:nvPr>
        </p:nvSpPr>
        <p:spPr/>
        <p:txBody>
          <a:bodyPr/>
          <a:lstStyle/>
          <a:p>
            <a:pPr rtl="0"/>
            <a:fld id="{F97DC217-DF71-1A49-B3EA-559F1F43B0FF}" type="slidenum">
              <a:rPr lang="en-GB" smtClean="0"/>
              <a:t>20</a:t>
            </a:fld>
            <a:endParaRPr lang="en-GB"/>
          </a:p>
        </p:txBody>
      </p:sp>
    </p:spTree>
    <p:extLst>
      <p:ext uri="{BB962C8B-B14F-4D97-AF65-F5344CB8AC3E}">
        <p14:creationId xmlns:p14="http://schemas.microsoft.com/office/powerpoint/2010/main" val="964244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rtlCol="0" anchor="b">
            <a:noAutofit/>
          </a:bodyPr>
          <a:lstStyle>
            <a:lvl1pPr algn="l">
              <a:defRPr sz="6000" b="1">
                <a:latin typeface="+mj-lt"/>
              </a:defRPr>
            </a:lvl1pPr>
          </a:lstStyle>
          <a:p>
            <a:pPr rtl="0"/>
            <a:r>
              <a:rPr lang="en-GB" noProof="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rtlCol="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solidFill>
                  <a:schemeClr val="bg1"/>
                </a:solidFill>
                <a:latin typeface="+mj-lt"/>
              </a:defRPr>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rtlCol="0">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n-GB" noProof="0" smtClean="0"/>
              <a:pPr rtl="0"/>
              <a:t>‹#›</a:t>
            </a:fld>
            <a:endParaRPr lang="en-GB" noProof="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rtlCol="0" anchor="b">
            <a:noAutofit/>
          </a:bodyPr>
          <a:lstStyle>
            <a:lvl1pPr algn="l">
              <a:defRPr sz="6000" b="1">
                <a:latin typeface="+mj-lt"/>
              </a:defRPr>
            </a:lvl1pPr>
          </a:lstStyle>
          <a:p>
            <a:pPr rtl="0"/>
            <a:r>
              <a:rPr lang="en-GB" noProof="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rtlCol="0">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rtlCol="0">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GB" noProof="0"/>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rtlCol="0">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rtlCol="0">
            <a:noAutofit/>
          </a:bodyPr>
          <a:lstStyle>
            <a:lvl1pPr>
              <a:defRPr>
                <a:solidFill>
                  <a:schemeClr val="accent2"/>
                </a:solidFill>
                <a:latin typeface="+mn-lt"/>
              </a:defRPr>
            </a:lvl1pPr>
          </a:lstStyle>
          <a:p>
            <a:pPr rtl="0"/>
            <a:r>
              <a:rPr lang="en-GB" noProof="0"/>
              <a:t>10/9/2021</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rtlCol="0">
            <a:noAutofit/>
          </a:bodyPr>
          <a:lstStyle>
            <a:lvl1pPr>
              <a:defRPr>
                <a:solidFill>
                  <a:schemeClr val="accent2"/>
                </a:solidFill>
                <a:latin typeface="+mn-lt"/>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rtlCol="0">
            <a:noAutofit/>
          </a:bodyPr>
          <a:lstStyle>
            <a:lvl1pPr>
              <a:defRPr>
                <a:solidFill>
                  <a:schemeClr val="accent3"/>
                </a:solidFill>
                <a:latin typeface="+mn-lt"/>
              </a:defRPr>
            </a:lvl1p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rtlCol="0" anchor="b">
            <a:noAutofit/>
          </a:bodyPr>
          <a:lstStyle>
            <a:lvl1pPr algn="l">
              <a:defRPr sz="6000" b="1">
                <a:solidFill>
                  <a:schemeClr val="bg1"/>
                </a:solidFill>
                <a:latin typeface="+mj-lt"/>
              </a:defRPr>
            </a:lvl1pPr>
          </a:lstStyle>
          <a:p>
            <a:pPr rtl="0"/>
            <a:r>
              <a:rPr lang="en-GB" noProof="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rtlCol="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rtlCol="0">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rtlCol="0">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rtlCol="0">
            <a:noAutofit/>
          </a:bodyPr>
          <a:lstStyle>
            <a:lvl1pPr algn="ctr">
              <a:lnSpc>
                <a:spcPct val="100000"/>
              </a:lnSpc>
              <a:defRPr sz="4600">
                <a:solidFill>
                  <a:schemeClr val="bg1"/>
                </a:solidFill>
                <a:latin typeface="+mj-lt"/>
              </a:defRPr>
            </a:lvl1pPr>
          </a:lstStyle>
          <a:p>
            <a:pPr rtl="0"/>
            <a:r>
              <a:rPr lang="en-GB" noProof="0"/>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rtlCol="0">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rtl="0"/>
            <a:r>
              <a:rPr lang="en-GB" noProof="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rtlCol="0">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rtl="0"/>
            <a:r>
              <a:rPr lang="en-GB" noProof="0"/>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rtlCol="0">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rtl="0"/>
            <a:r>
              <a:rPr lang="en-GB" noProof="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noAutofit/>
          </a:bodyPr>
          <a:lstStyle>
            <a:lvl1pPr>
              <a:defRPr>
                <a:solidFill>
                  <a:schemeClr val="accent2"/>
                </a:solidFill>
                <a:latin typeface="+mn-lt"/>
              </a:defRPr>
            </a:lvl1pPr>
          </a:lstStyle>
          <a:p>
            <a:pPr rtl="0"/>
            <a:r>
              <a:rPr lang="en-GB" noProof="0"/>
              <a:t>10/9/2021</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noAutofit/>
          </a:bodyPr>
          <a:lstStyle>
            <a:lvl1pPr>
              <a:defRPr>
                <a:solidFill>
                  <a:schemeClr val="accent2"/>
                </a:solidFill>
                <a:latin typeface="+mn-lt"/>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noAutofit/>
          </a:bodyPr>
          <a:lstStyle>
            <a:lvl1pPr>
              <a:defRPr>
                <a:solidFill>
                  <a:schemeClr val="accent2"/>
                </a:solidFill>
                <a:latin typeface="+mn-lt"/>
              </a:defRPr>
            </a:lvl1p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rtlCol="0" anchor="b">
            <a:noAutofit/>
          </a:bodyPr>
          <a:lstStyle>
            <a:lvl1pPr>
              <a:defRPr sz="4800" b="1">
                <a:latin typeface="+mj-lt"/>
              </a:defRPr>
            </a:lvl1pPr>
          </a:lstStyle>
          <a:p>
            <a:pPr rtl="0"/>
            <a:r>
              <a:rPr lang="en-GB" noProof="0"/>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rtlCol="0">
            <a:noAutofit/>
          </a:bodyPr>
          <a:lstStyle>
            <a:lvl1pPr marL="0" indent="0">
              <a:buNone/>
              <a:defRPr sz="1400">
                <a:solidFill>
                  <a:schemeClr val="tx1"/>
                </a:solidFill>
                <a:latin typeface="+mn-lt"/>
              </a:defRPr>
            </a:lvl1pPr>
          </a:lstStyle>
          <a:p>
            <a:pPr rtl="0"/>
            <a:r>
              <a:rPr lang="en-GB" noProof="0"/>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rtlCol="0">
            <a:noAutofit/>
          </a:bodyPr>
          <a:lstStyle>
            <a:lvl1pPr marL="0" indent="0">
              <a:buNone/>
              <a:defRPr sz="1400">
                <a:solidFill>
                  <a:schemeClr val="tx1"/>
                </a:solidFill>
                <a:latin typeface="+mn-lt"/>
              </a:defRPr>
            </a:lvl1pPr>
          </a:lstStyle>
          <a:p>
            <a:pPr rtl="0"/>
            <a:r>
              <a:rPr lang="en-GB" noProof="0"/>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rtlCol="0">
            <a:noAutofit/>
          </a:bodyPr>
          <a:lstStyle>
            <a:lvl1pPr marL="0" indent="0">
              <a:buNone/>
              <a:defRPr sz="1400">
                <a:solidFill>
                  <a:schemeClr val="tx1"/>
                </a:solidFill>
                <a:latin typeface="+mn-lt"/>
              </a:defRPr>
            </a:lvl1pPr>
          </a:lstStyle>
          <a:p>
            <a:pPr rtl="0"/>
            <a:r>
              <a:rPr lang="en-GB" noProof="0"/>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rtlCol="0">
            <a:noAutofit/>
          </a:bodyPr>
          <a:lstStyle>
            <a:lvl1pPr marL="0" indent="0">
              <a:buNone/>
              <a:defRPr sz="1400">
                <a:solidFill>
                  <a:schemeClr val="tx1"/>
                </a:solidFill>
                <a:latin typeface="+mn-lt"/>
              </a:defRPr>
            </a:lvl1pPr>
          </a:lstStyle>
          <a:p>
            <a:pPr rtl="0"/>
            <a:r>
              <a:rPr lang="en-GB" noProof="0"/>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rtlCol="0">
            <a:noAutofit/>
          </a:bodyPr>
          <a:lstStyle>
            <a:lvl1pPr>
              <a:defRPr>
                <a:solidFill>
                  <a:schemeClr val="accent3"/>
                </a:solidFill>
                <a:latin typeface="+mn-lt"/>
              </a:defRPr>
            </a:lvl1pPr>
          </a:lstStyle>
          <a:p>
            <a:pPr rtl="0"/>
            <a:r>
              <a:rPr lang="en-GB" noProof="0"/>
              <a:t>10/9/2021</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rtlCol="0">
            <a:noAutofit/>
          </a:bodyPr>
          <a:lstStyle>
            <a:lvl1pPr>
              <a:defRPr>
                <a:solidFill>
                  <a:schemeClr val="accent3"/>
                </a:solidFill>
                <a:latin typeface="+mn-lt"/>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rtlCol="0">
            <a:noAutofit/>
          </a:bodyPr>
          <a:lstStyle>
            <a:lvl1pPr>
              <a:defRPr>
                <a:solidFill>
                  <a:schemeClr val="accent3"/>
                </a:solidFill>
                <a:latin typeface="+mn-lt"/>
              </a:defRPr>
            </a:lvl1pPr>
          </a:lstStyle>
          <a:p>
            <a:pPr rtl="0"/>
            <a:fld id="{294A09A9-5501-47C1-A89A-A340965A2BE2}" type="slidenum">
              <a:rPr lang="en-GB" noProof="0" smtClean="0"/>
              <a:pPr rtl="0"/>
              <a:t>‹#›</a:t>
            </a:fld>
            <a:endParaRPr lang="en-GB" noProof="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noProof="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rtlCol="0" anchor="b">
            <a:noAutofit/>
          </a:bodyPr>
          <a:lstStyle>
            <a:lvl1pPr>
              <a:defRPr sz="4800" b="1">
                <a:latin typeface="+mj-lt"/>
              </a:defRPr>
            </a:lvl1pPr>
          </a:lstStyle>
          <a:p>
            <a:pPr rtl="0"/>
            <a:r>
              <a:rPr lang="en-GB" noProof="0"/>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rtlCol="0">
            <a:noAutofit/>
          </a:bodyPr>
          <a:lstStyle>
            <a:lvl1pPr marL="0" indent="0">
              <a:buNone/>
              <a:defRPr sz="1400">
                <a:solidFill>
                  <a:schemeClr val="tx1"/>
                </a:solidFill>
              </a:defRPr>
            </a:lvl1pPr>
          </a:lstStyle>
          <a:p>
            <a:pPr rtl="0"/>
            <a:r>
              <a:rPr lang="en-GB" noProof="0"/>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rtlCol="0">
            <a:noAutofit/>
          </a:bodyPr>
          <a:lstStyle>
            <a:lvl1pPr marL="0" indent="0">
              <a:buNone/>
              <a:defRPr sz="1400">
                <a:solidFill>
                  <a:schemeClr val="tx1"/>
                </a:solidFill>
              </a:defRPr>
            </a:lvl1pPr>
          </a:lstStyle>
          <a:p>
            <a:pPr rtl="0"/>
            <a:r>
              <a:rPr lang="en-GB" noProof="0"/>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rtlCol="0">
            <a:noAutofit/>
          </a:bodyPr>
          <a:lstStyle>
            <a:lvl1pPr marL="0" indent="0">
              <a:buNone/>
              <a:defRPr sz="1400">
                <a:solidFill>
                  <a:schemeClr val="tx1"/>
                </a:solidFill>
              </a:defRPr>
            </a:lvl1pPr>
          </a:lstStyle>
          <a:p>
            <a:pPr rtl="0"/>
            <a:r>
              <a:rPr lang="en-GB" noProof="0"/>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rtlCol="0">
            <a:noAutofit/>
          </a:bodyPr>
          <a:lstStyle>
            <a:lvl1pPr marL="0" indent="0">
              <a:buNone/>
              <a:defRPr sz="1400">
                <a:solidFill>
                  <a:schemeClr val="tx1"/>
                </a:solidFill>
              </a:defRPr>
            </a:lvl1pPr>
          </a:lstStyle>
          <a:p>
            <a:pPr rtl="0"/>
            <a:r>
              <a:rPr lang="en-GB" noProof="0"/>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rtlCol="0">
            <a:noAutofit/>
          </a:bodyPr>
          <a:lstStyle>
            <a:lvl1pPr marL="0" indent="0">
              <a:buNone/>
              <a:defRPr sz="1400">
                <a:solidFill>
                  <a:schemeClr val="tx1"/>
                </a:solidFill>
              </a:defRPr>
            </a:lvl1pPr>
          </a:lstStyle>
          <a:p>
            <a:pPr rtl="0"/>
            <a:r>
              <a:rPr lang="en-GB" noProof="0"/>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rtlCol="0">
            <a:noAutofit/>
          </a:bodyPr>
          <a:lstStyle>
            <a:lvl1pPr marL="0" indent="0">
              <a:buNone/>
              <a:defRPr sz="1400">
                <a:solidFill>
                  <a:schemeClr val="tx1"/>
                </a:solidFill>
              </a:defRPr>
            </a:lvl1pPr>
          </a:lstStyle>
          <a:p>
            <a:pPr rtl="0"/>
            <a:r>
              <a:rPr lang="en-GB" noProof="0"/>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rtlCol="0">
            <a:noAutofit/>
          </a:bodyPr>
          <a:lstStyle>
            <a:lvl1pPr marL="0" indent="0">
              <a:buNone/>
              <a:defRPr sz="1400">
                <a:solidFill>
                  <a:schemeClr val="tx1"/>
                </a:solidFill>
              </a:defRPr>
            </a:lvl1pPr>
          </a:lstStyle>
          <a:p>
            <a:pPr rtl="0"/>
            <a:r>
              <a:rPr lang="en-GB" noProof="0"/>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rtlCol="0">
            <a:noAutofit/>
          </a:bodyPr>
          <a:lstStyle>
            <a:lvl1pPr marL="0" indent="0">
              <a:buNone/>
              <a:defRPr sz="1400">
                <a:solidFill>
                  <a:schemeClr val="tx1"/>
                </a:solidFill>
              </a:defRPr>
            </a:lvl1pPr>
          </a:lstStyle>
          <a:p>
            <a:pPr rtl="0"/>
            <a:r>
              <a:rPr lang="en-GB" noProof="0"/>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rtlCol="0">
            <a:noAutofit/>
          </a:bodyPr>
          <a:lstStyle>
            <a:lvl1pPr>
              <a:defRPr>
                <a:solidFill>
                  <a:schemeClr val="accent3"/>
                </a:solidFill>
                <a:latin typeface="+mn-lt"/>
              </a:defRPr>
            </a:lvl1pPr>
          </a:lstStyle>
          <a:p>
            <a:pPr rtl="0"/>
            <a:r>
              <a:rPr lang="en-GB" noProof="0"/>
              <a:t>10/9/2021</a:t>
            </a:r>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rtlCol="0">
            <a:noAutofit/>
          </a:bodyPr>
          <a:lstStyle>
            <a:lvl1pPr>
              <a:defRPr>
                <a:solidFill>
                  <a:schemeClr val="accent3"/>
                </a:solidFill>
                <a:latin typeface="+mn-lt"/>
              </a:defRPr>
            </a:lvl1pPr>
          </a:lstStyle>
          <a:p>
            <a:pPr rtl="0"/>
            <a:r>
              <a:rPr lang="en-GB" noProof="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rtlCol="0">
            <a:noAutofit/>
          </a:bodyPr>
          <a:lstStyle>
            <a:lvl1pPr>
              <a:defRPr>
                <a:solidFill>
                  <a:schemeClr val="accent3"/>
                </a:solidFill>
                <a:latin typeface="+mn-lt"/>
              </a:defRPr>
            </a:lvl1p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pPr rtl="0"/>
            <a:r>
              <a:rPr lang="en-GB" noProof="0"/>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pPr rtl="0"/>
            <a:r>
              <a:rPr lang="en-GB" noProof="0"/>
              <a:t>10/9/2021</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youtu.be/V8aVk7OwqRg"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youtu.be/23wnQNpFZho"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handoo.org/wp/excel-add-drop-down-lis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753611" y="744377"/>
            <a:ext cx="10258518" cy="3542488"/>
          </a:xfrm>
        </p:spPr>
        <p:txBody>
          <a:bodyPr rtlCol="0"/>
          <a:lstStyle/>
          <a:p>
            <a:br>
              <a:rPr lang="en-GB" sz="5000" dirty="0"/>
            </a:br>
            <a:br>
              <a:rPr lang="en-GB" sz="5000" dirty="0"/>
            </a:br>
            <a:br>
              <a:rPr lang="en-GB" sz="5000" dirty="0"/>
            </a:br>
            <a:r>
              <a:rPr lang="en-GB" sz="5000" dirty="0"/>
              <a:t>Data Validation and</a:t>
            </a:r>
            <a:br>
              <a:rPr lang="en-GB" sz="5000" dirty="0"/>
            </a:br>
            <a:r>
              <a:rPr lang="en-GB" sz="5000" dirty="0"/>
              <a:t>Conditional Data Validation</a:t>
            </a:r>
            <a:br>
              <a:rPr lang="en-GB" sz="5000" dirty="0"/>
            </a:br>
            <a:br>
              <a:rPr lang="en-GB" sz="5000" dirty="0"/>
            </a:br>
            <a:r>
              <a:rPr lang="en-GB" sz="5000" dirty="0"/>
              <a:t>(+Unique, Sort, Filter, Indirect)</a:t>
            </a:r>
            <a:br>
              <a:rPr lang="en-GB" sz="5000" dirty="0"/>
            </a:br>
            <a:endParaRPr lang="it-IT" dirty="0"/>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2192694" y="4646645"/>
            <a:ext cx="9712522" cy="1931437"/>
          </a:xfrm>
        </p:spPr>
        <p:txBody>
          <a:bodyPr vert="horz" lIns="91440" tIns="45720" rIns="91440" bIns="45720" rtlCol="0" anchor="b">
            <a:noAutofit/>
          </a:bodyPr>
          <a:lstStyle/>
          <a:p>
            <a:r>
              <a:rPr lang="it-IT" sz="2000" dirty="0"/>
              <a:t>A cura di</a:t>
            </a:r>
          </a:p>
          <a:p>
            <a:r>
              <a:rPr lang="it-IT" sz="2000" dirty="0"/>
              <a:t>Marcon Laura 20039694</a:t>
            </a:r>
          </a:p>
          <a:p>
            <a:r>
              <a:rPr lang="it-IT" sz="2000" dirty="0"/>
              <a:t>Sata Clarissa 20039647</a:t>
            </a:r>
          </a:p>
          <a:p>
            <a:r>
              <a:rPr lang="it-IT" sz="2000" dirty="0"/>
              <a:t>Sata Rebecca 20039646</a:t>
            </a:r>
            <a:endParaRPr lang="it-IT" dirty="0"/>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A9FBB-B897-9DB0-E634-538707E33769}"/>
              </a:ext>
            </a:extLst>
          </p:cNvPr>
          <p:cNvSpPr>
            <a:spLocks noGrp="1"/>
          </p:cNvSpPr>
          <p:nvPr>
            <p:ph type="title"/>
          </p:nvPr>
        </p:nvSpPr>
        <p:spPr/>
        <p:txBody>
          <a:bodyPr/>
          <a:lstStyle/>
          <a:p>
            <a:r>
              <a:rPr lang="it-IT" dirty="0"/>
              <a:t>Data validation and Excel Table</a:t>
            </a:r>
            <a:endParaRPr lang="en-US" dirty="0"/>
          </a:p>
        </p:txBody>
      </p:sp>
      <p:sp>
        <p:nvSpPr>
          <p:cNvPr id="3" name="Content Placeholder 2">
            <a:extLst>
              <a:ext uri="{FF2B5EF4-FFF2-40B4-BE49-F238E27FC236}">
                <a16:creationId xmlns:a16="http://schemas.microsoft.com/office/drawing/2014/main" id="{EED2CD47-55F9-F74E-C945-1729D024C3CB}"/>
              </a:ext>
            </a:extLst>
          </p:cNvPr>
          <p:cNvSpPr>
            <a:spLocks noGrp="1"/>
          </p:cNvSpPr>
          <p:nvPr>
            <p:ph idx="1"/>
          </p:nvPr>
        </p:nvSpPr>
        <p:spPr/>
        <p:txBody>
          <a:bodyPr/>
          <a:lstStyle/>
          <a:p>
            <a:r>
              <a:rPr lang="en-US" b="0" i="0" dirty="0">
                <a:solidFill>
                  <a:srgbClr val="131313"/>
                </a:solidFill>
                <a:effectLst/>
                <a:latin typeface="Roboto" panose="02000000000000000000" pitchFamily="2" charset="0"/>
              </a:rPr>
              <a:t>Excel Tables expand automatically whenever new data is added. </a:t>
            </a:r>
          </a:p>
          <a:p>
            <a:r>
              <a:rPr lang="en-US" b="0" i="0" dirty="0">
                <a:solidFill>
                  <a:srgbClr val="131313"/>
                </a:solidFill>
                <a:effectLst/>
                <a:latin typeface="Roboto" panose="02000000000000000000" pitchFamily="2" charset="0"/>
              </a:rPr>
              <a:t>Data validation lists would also benefit from the auto-expand feature, but they just don’t work correctly—an oversight on Microsoft’s part.</a:t>
            </a:r>
          </a:p>
          <a:p>
            <a:pPr marL="514350" indent="-514350">
              <a:buAutoNum type="arabicParenR"/>
            </a:pPr>
            <a:r>
              <a:rPr lang="en-US" b="0" i="0" dirty="0">
                <a:solidFill>
                  <a:srgbClr val="131313"/>
                </a:solidFill>
                <a:effectLst/>
                <a:latin typeface="Roboto" panose="02000000000000000000" pitchFamily="2" charset="0"/>
              </a:rPr>
              <a:t>Standard references; 2) Using Indirect</a:t>
            </a:r>
          </a:p>
          <a:p>
            <a:pPr marL="514350" indent="-514350">
              <a:buAutoNum type="arabicParenR"/>
            </a:pPr>
            <a:r>
              <a:rPr lang="en-US" b="0" i="0" dirty="0">
                <a:solidFill>
                  <a:srgbClr val="131313"/>
                </a:solidFill>
                <a:effectLst/>
                <a:latin typeface="Roboto" panose="02000000000000000000" pitchFamily="2" charset="0"/>
              </a:rPr>
              <a:t>Named ranges</a:t>
            </a:r>
            <a:r>
              <a:rPr lang="en-US" dirty="0">
                <a:solidFill>
                  <a:srgbClr val="131313"/>
                </a:solidFill>
                <a:latin typeface="Roboto" panose="02000000000000000000" pitchFamily="2" charset="0"/>
              </a:rPr>
              <a:t>; 4) </a:t>
            </a:r>
            <a:r>
              <a:rPr lang="en-US" b="0" i="0" dirty="0">
                <a:solidFill>
                  <a:srgbClr val="131313"/>
                </a:solidFill>
                <a:effectLst/>
                <a:latin typeface="Roboto" panose="02000000000000000000" pitchFamily="2" charset="0"/>
              </a:rPr>
              <a:t>Dynamic array spill</a:t>
            </a:r>
          </a:p>
          <a:p>
            <a:r>
              <a:rPr lang="en-US" dirty="0">
                <a:solidFill>
                  <a:srgbClr val="131313"/>
                </a:solidFill>
                <a:latin typeface="Roboto" panose="02000000000000000000" pitchFamily="2" charset="0"/>
              </a:rPr>
              <a:t>Fonte: </a:t>
            </a:r>
            <a:r>
              <a:rPr lang="en-US" i="0" dirty="0">
                <a:solidFill>
                  <a:srgbClr val="0F0F0F"/>
                </a:solidFill>
                <a:effectLst/>
                <a:latin typeface="Roboto" panose="02000000000000000000" pitchFamily="2" charset="0"/>
                <a:hlinkClick r:id="rId2"/>
              </a:rPr>
              <a:t>Create data validation list from Excel Table... the RIGHT WAY!</a:t>
            </a:r>
            <a:endParaRPr lang="en-US" i="0" dirty="0">
              <a:solidFill>
                <a:srgbClr val="0F0F0F"/>
              </a:solidFill>
              <a:effectLst/>
              <a:latin typeface="Roboto" panose="02000000000000000000" pitchFamily="2" charset="0"/>
            </a:endParaRPr>
          </a:p>
          <a:p>
            <a:endParaRPr lang="en-US" dirty="0"/>
          </a:p>
        </p:txBody>
      </p:sp>
      <p:sp>
        <p:nvSpPr>
          <p:cNvPr id="4" name="Date Placeholder 3">
            <a:extLst>
              <a:ext uri="{FF2B5EF4-FFF2-40B4-BE49-F238E27FC236}">
                <a16:creationId xmlns:a16="http://schemas.microsoft.com/office/drawing/2014/main" id="{B35A49A5-C403-C2F3-FBAA-46848E2B3BA9}"/>
              </a:ext>
            </a:extLst>
          </p:cNvPr>
          <p:cNvSpPr>
            <a:spLocks noGrp="1"/>
          </p:cNvSpPr>
          <p:nvPr>
            <p:ph type="dt" sz="half" idx="2"/>
          </p:nvPr>
        </p:nvSpPr>
        <p:spPr/>
        <p:txBody>
          <a:bodyPr/>
          <a:lstStyle/>
          <a:p>
            <a:pPr rtl="0"/>
            <a:r>
              <a:rPr lang="en-GB" noProof="0"/>
              <a:t>10/9/2021</a:t>
            </a:r>
          </a:p>
        </p:txBody>
      </p:sp>
      <p:sp>
        <p:nvSpPr>
          <p:cNvPr id="5" name="Footer Placeholder 4">
            <a:extLst>
              <a:ext uri="{FF2B5EF4-FFF2-40B4-BE49-F238E27FC236}">
                <a16:creationId xmlns:a16="http://schemas.microsoft.com/office/drawing/2014/main" id="{53B25938-10D2-E105-904E-37E597EDC467}"/>
              </a:ext>
            </a:extLst>
          </p:cNvPr>
          <p:cNvSpPr>
            <a:spLocks noGrp="1"/>
          </p:cNvSpPr>
          <p:nvPr>
            <p:ph type="ftr" sz="quarter" idx="3"/>
          </p:nvPr>
        </p:nvSpPr>
        <p:spPr/>
        <p:txBody>
          <a:bodyPr/>
          <a:lstStyle/>
          <a:p>
            <a:pPr rtl="0"/>
            <a:r>
              <a:rPr lang="en-GB" noProof="0"/>
              <a:t>PRESENTATION TITLE</a:t>
            </a:r>
          </a:p>
        </p:txBody>
      </p:sp>
      <p:sp>
        <p:nvSpPr>
          <p:cNvPr id="6" name="Slide Number Placeholder 5">
            <a:extLst>
              <a:ext uri="{FF2B5EF4-FFF2-40B4-BE49-F238E27FC236}">
                <a16:creationId xmlns:a16="http://schemas.microsoft.com/office/drawing/2014/main" id="{21E621B6-99C2-1667-5560-73FC47C5B561}"/>
              </a:ext>
            </a:extLst>
          </p:cNvPr>
          <p:cNvSpPr>
            <a:spLocks noGrp="1"/>
          </p:cNvSpPr>
          <p:nvPr>
            <p:ph type="sldNum" sz="quarter" idx="4"/>
          </p:nvPr>
        </p:nvSpPr>
        <p:spPr/>
        <p:txBody>
          <a:bodyPr/>
          <a:lstStyle/>
          <a:p>
            <a:pPr rtl="0"/>
            <a:fld id="{294A09A9-5501-47C1-A89A-A340965A2BE2}" type="slidenum">
              <a:rPr lang="en-GB" noProof="0" smtClean="0"/>
              <a:pPr rtl="0"/>
              <a:t>10</a:t>
            </a:fld>
            <a:endParaRPr lang="en-GB" noProof="0"/>
          </a:p>
        </p:txBody>
      </p:sp>
    </p:spTree>
    <p:extLst>
      <p:ext uri="{BB962C8B-B14F-4D97-AF65-F5344CB8AC3E}">
        <p14:creationId xmlns:p14="http://schemas.microsoft.com/office/powerpoint/2010/main" val="2031557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D17583-B714-1DF7-E559-A901206D75D6}"/>
              </a:ext>
            </a:extLst>
          </p:cNvPr>
          <p:cNvSpPr>
            <a:spLocks noGrp="1"/>
          </p:cNvSpPr>
          <p:nvPr>
            <p:ph type="dt" sz="half" idx="2"/>
          </p:nvPr>
        </p:nvSpPr>
        <p:spPr/>
        <p:txBody>
          <a:bodyPr/>
          <a:lstStyle/>
          <a:p>
            <a:pPr rtl="0"/>
            <a:r>
              <a:rPr lang="en-GB" noProof="0"/>
              <a:t>10/9/2021</a:t>
            </a:r>
          </a:p>
        </p:txBody>
      </p:sp>
      <p:sp>
        <p:nvSpPr>
          <p:cNvPr id="5" name="Footer Placeholder 4">
            <a:extLst>
              <a:ext uri="{FF2B5EF4-FFF2-40B4-BE49-F238E27FC236}">
                <a16:creationId xmlns:a16="http://schemas.microsoft.com/office/drawing/2014/main" id="{1FD1F57F-1A0D-E207-5ABA-804DDB0E8F51}"/>
              </a:ext>
            </a:extLst>
          </p:cNvPr>
          <p:cNvSpPr>
            <a:spLocks noGrp="1"/>
          </p:cNvSpPr>
          <p:nvPr>
            <p:ph type="ftr" sz="quarter" idx="3"/>
          </p:nvPr>
        </p:nvSpPr>
        <p:spPr/>
        <p:txBody>
          <a:bodyPr/>
          <a:lstStyle/>
          <a:p>
            <a:pPr rtl="0"/>
            <a:r>
              <a:rPr lang="en-GB" noProof="0"/>
              <a:t>PRESENTATION TITLE</a:t>
            </a:r>
          </a:p>
        </p:txBody>
      </p:sp>
      <p:sp>
        <p:nvSpPr>
          <p:cNvPr id="6" name="Slide Number Placeholder 5">
            <a:extLst>
              <a:ext uri="{FF2B5EF4-FFF2-40B4-BE49-F238E27FC236}">
                <a16:creationId xmlns:a16="http://schemas.microsoft.com/office/drawing/2014/main" id="{B3C3FB07-DAAA-E8A7-4FC3-C6D13BBF15A1}"/>
              </a:ext>
            </a:extLst>
          </p:cNvPr>
          <p:cNvSpPr>
            <a:spLocks noGrp="1"/>
          </p:cNvSpPr>
          <p:nvPr>
            <p:ph type="sldNum" sz="quarter" idx="4"/>
          </p:nvPr>
        </p:nvSpPr>
        <p:spPr/>
        <p:txBody>
          <a:bodyPr/>
          <a:lstStyle/>
          <a:p>
            <a:pPr rtl="0"/>
            <a:fld id="{294A09A9-5501-47C1-A89A-A340965A2BE2}" type="slidenum">
              <a:rPr lang="en-GB" noProof="0" smtClean="0"/>
              <a:pPr rtl="0"/>
              <a:t>11</a:t>
            </a:fld>
            <a:endParaRPr lang="en-GB" noProof="0"/>
          </a:p>
        </p:txBody>
      </p:sp>
      <p:pic>
        <p:nvPicPr>
          <p:cNvPr id="8" name="Picture 7">
            <a:extLst>
              <a:ext uri="{FF2B5EF4-FFF2-40B4-BE49-F238E27FC236}">
                <a16:creationId xmlns:a16="http://schemas.microsoft.com/office/drawing/2014/main" id="{BB2DA4A7-6FC7-D4EA-404F-A0961486724A}"/>
              </a:ext>
            </a:extLst>
          </p:cNvPr>
          <p:cNvPicPr>
            <a:picLocks noChangeAspect="1"/>
          </p:cNvPicPr>
          <p:nvPr/>
        </p:nvPicPr>
        <p:blipFill>
          <a:blip r:embed="rId2"/>
          <a:stretch>
            <a:fillRect/>
          </a:stretch>
        </p:blipFill>
        <p:spPr>
          <a:xfrm>
            <a:off x="2219498" y="1031491"/>
            <a:ext cx="6462858" cy="3467546"/>
          </a:xfrm>
          <a:prstGeom prst="rect">
            <a:avLst/>
          </a:prstGeom>
        </p:spPr>
      </p:pic>
    </p:spTree>
    <p:extLst>
      <p:ext uri="{BB962C8B-B14F-4D97-AF65-F5344CB8AC3E}">
        <p14:creationId xmlns:p14="http://schemas.microsoft.com/office/powerpoint/2010/main" val="2711682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432DA-A1BA-6C55-23CB-AFC52AB092A6}"/>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D058219A-5D1B-B189-5B85-D3338276B911}"/>
              </a:ext>
            </a:extLst>
          </p:cNvPr>
          <p:cNvPicPr>
            <a:picLocks noGrp="1" noChangeAspect="1"/>
          </p:cNvPicPr>
          <p:nvPr>
            <p:ph idx="1"/>
          </p:nvPr>
        </p:nvPicPr>
        <p:blipFill>
          <a:blip r:embed="rId2"/>
          <a:stretch>
            <a:fillRect/>
          </a:stretch>
        </p:blipFill>
        <p:spPr>
          <a:xfrm>
            <a:off x="2560943" y="2751789"/>
            <a:ext cx="6992326" cy="2038635"/>
          </a:xfrm>
        </p:spPr>
      </p:pic>
      <p:sp>
        <p:nvSpPr>
          <p:cNvPr id="4" name="Date Placeholder 3">
            <a:extLst>
              <a:ext uri="{FF2B5EF4-FFF2-40B4-BE49-F238E27FC236}">
                <a16:creationId xmlns:a16="http://schemas.microsoft.com/office/drawing/2014/main" id="{E9B27FDA-11E3-9A00-4886-672C27D7F0A2}"/>
              </a:ext>
            </a:extLst>
          </p:cNvPr>
          <p:cNvSpPr>
            <a:spLocks noGrp="1"/>
          </p:cNvSpPr>
          <p:nvPr>
            <p:ph type="dt" sz="half" idx="2"/>
          </p:nvPr>
        </p:nvSpPr>
        <p:spPr/>
        <p:txBody>
          <a:bodyPr/>
          <a:lstStyle/>
          <a:p>
            <a:pPr rtl="0"/>
            <a:r>
              <a:rPr lang="en-GB" noProof="0"/>
              <a:t>10/9/2021</a:t>
            </a:r>
          </a:p>
        </p:txBody>
      </p:sp>
      <p:sp>
        <p:nvSpPr>
          <p:cNvPr id="5" name="Footer Placeholder 4">
            <a:extLst>
              <a:ext uri="{FF2B5EF4-FFF2-40B4-BE49-F238E27FC236}">
                <a16:creationId xmlns:a16="http://schemas.microsoft.com/office/drawing/2014/main" id="{394D5B2B-69E8-1003-6D9F-BD0E87F9DE02}"/>
              </a:ext>
            </a:extLst>
          </p:cNvPr>
          <p:cNvSpPr>
            <a:spLocks noGrp="1"/>
          </p:cNvSpPr>
          <p:nvPr>
            <p:ph type="ftr" sz="quarter" idx="3"/>
          </p:nvPr>
        </p:nvSpPr>
        <p:spPr/>
        <p:txBody>
          <a:bodyPr/>
          <a:lstStyle/>
          <a:p>
            <a:pPr rtl="0"/>
            <a:r>
              <a:rPr lang="en-GB" noProof="0"/>
              <a:t>PRESENTATION TITLE</a:t>
            </a:r>
          </a:p>
        </p:txBody>
      </p:sp>
      <p:sp>
        <p:nvSpPr>
          <p:cNvPr id="6" name="Slide Number Placeholder 5">
            <a:extLst>
              <a:ext uri="{FF2B5EF4-FFF2-40B4-BE49-F238E27FC236}">
                <a16:creationId xmlns:a16="http://schemas.microsoft.com/office/drawing/2014/main" id="{3F883BA6-9844-D2BA-19E1-4F02C2C67D81}"/>
              </a:ext>
            </a:extLst>
          </p:cNvPr>
          <p:cNvSpPr>
            <a:spLocks noGrp="1"/>
          </p:cNvSpPr>
          <p:nvPr>
            <p:ph type="sldNum" sz="quarter" idx="4"/>
          </p:nvPr>
        </p:nvSpPr>
        <p:spPr/>
        <p:txBody>
          <a:bodyPr/>
          <a:lstStyle/>
          <a:p>
            <a:pPr rtl="0"/>
            <a:fld id="{294A09A9-5501-47C1-A89A-A340965A2BE2}" type="slidenum">
              <a:rPr lang="en-GB" noProof="0" smtClean="0"/>
              <a:pPr rtl="0"/>
              <a:t>12</a:t>
            </a:fld>
            <a:endParaRPr lang="en-GB" noProof="0"/>
          </a:p>
        </p:txBody>
      </p:sp>
    </p:spTree>
    <p:extLst>
      <p:ext uri="{BB962C8B-B14F-4D97-AF65-F5344CB8AC3E}">
        <p14:creationId xmlns:p14="http://schemas.microsoft.com/office/powerpoint/2010/main" val="1855812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7EBB8-51FC-074D-7C33-4AF62939BC3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961314E-991D-5FDA-412F-5221CA86687D}"/>
              </a:ext>
            </a:extLst>
          </p:cNvPr>
          <p:cNvSpPr>
            <a:spLocks noGrp="1"/>
          </p:cNvSpPr>
          <p:nvPr>
            <p:ph idx="1"/>
          </p:nvPr>
        </p:nvSpPr>
        <p:spPr/>
        <p:txBody>
          <a:bodyPr/>
          <a:lstStyle/>
          <a:p>
            <a:endParaRPr lang="it-IT" dirty="0"/>
          </a:p>
          <a:p>
            <a:endParaRPr lang="it-IT" dirty="0"/>
          </a:p>
          <a:p>
            <a:endParaRPr lang="it-IT" dirty="0"/>
          </a:p>
          <a:p>
            <a:endParaRPr lang="it-IT" dirty="0"/>
          </a:p>
          <a:p>
            <a:endParaRPr lang="it-IT" dirty="0"/>
          </a:p>
          <a:p>
            <a:endParaRPr lang="it-IT" dirty="0"/>
          </a:p>
          <a:p>
            <a:r>
              <a:rPr lang="it-IT" dirty="0"/>
              <a:t>+ La lista si espande se aggiungiamo nuovi elementi.  </a:t>
            </a:r>
          </a:p>
          <a:p>
            <a:r>
              <a:rPr lang="it-IT" dirty="0"/>
              <a:t>- La lista deve essere sullo stesso foglio, altrimenti l'espansione non funziona.</a:t>
            </a:r>
            <a:endParaRPr lang="en-US" dirty="0"/>
          </a:p>
        </p:txBody>
      </p:sp>
      <p:sp>
        <p:nvSpPr>
          <p:cNvPr id="4" name="Date Placeholder 3">
            <a:extLst>
              <a:ext uri="{FF2B5EF4-FFF2-40B4-BE49-F238E27FC236}">
                <a16:creationId xmlns:a16="http://schemas.microsoft.com/office/drawing/2014/main" id="{BF81216A-D75D-9803-9C7A-E2C1916D7C6C}"/>
              </a:ext>
            </a:extLst>
          </p:cNvPr>
          <p:cNvSpPr>
            <a:spLocks noGrp="1"/>
          </p:cNvSpPr>
          <p:nvPr>
            <p:ph type="dt" sz="half" idx="2"/>
          </p:nvPr>
        </p:nvSpPr>
        <p:spPr/>
        <p:txBody>
          <a:bodyPr/>
          <a:lstStyle/>
          <a:p>
            <a:pPr rtl="0"/>
            <a:r>
              <a:rPr lang="en-GB" noProof="0"/>
              <a:t>10/9/2021</a:t>
            </a:r>
          </a:p>
        </p:txBody>
      </p:sp>
      <p:sp>
        <p:nvSpPr>
          <p:cNvPr id="5" name="Footer Placeholder 4">
            <a:extLst>
              <a:ext uri="{FF2B5EF4-FFF2-40B4-BE49-F238E27FC236}">
                <a16:creationId xmlns:a16="http://schemas.microsoft.com/office/drawing/2014/main" id="{05FE4B82-8F63-BBC7-98BB-D610B10DD2C6}"/>
              </a:ext>
            </a:extLst>
          </p:cNvPr>
          <p:cNvSpPr>
            <a:spLocks noGrp="1"/>
          </p:cNvSpPr>
          <p:nvPr>
            <p:ph type="ftr" sz="quarter" idx="3"/>
          </p:nvPr>
        </p:nvSpPr>
        <p:spPr/>
        <p:txBody>
          <a:bodyPr/>
          <a:lstStyle/>
          <a:p>
            <a:pPr rtl="0"/>
            <a:r>
              <a:rPr lang="en-GB" noProof="0"/>
              <a:t>PRESENTATION TITLE</a:t>
            </a:r>
          </a:p>
        </p:txBody>
      </p:sp>
      <p:sp>
        <p:nvSpPr>
          <p:cNvPr id="6" name="Slide Number Placeholder 5">
            <a:extLst>
              <a:ext uri="{FF2B5EF4-FFF2-40B4-BE49-F238E27FC236}">
                <a16:creationId xmlns:a16="http://schemas.microsoft.com/office/drawing/2014/main" id="{69453D32-EA9A-D629-C2D5-DF3CB6FD675F}"/>
              </a:ext>
            </a:extLst>
          </p:cNvPr>
          <p:cNvSpPr>
            <a:spLocks noGrp="1"/>
          </p:cNvSpPr>
          <p:nvPr>
            <p:ph type="sldNum" sz="quarter" idx="4"/>
          </p:nvPr>
        </p:nvSpPr>
        <p:spPr/>
        <p:txBody>
          <a:bodyPr/>
          <a:lstStyle/>
          <a:p>
            <a:pPr rtl="0"/>
            <a:fld id="{294A09A9-5501-47C1-A89A-A340965A2BE2}" type="slidenum">
              <a:rPr lang="en-GB" noProof="0" smtClean="0"/>
              <a:pPr rtl="0"/>
              <a:t>13</a:t>
            </a:fld>
            <a:endParaRPr lang="en-GB" noProof="0"/>
          </a:p>
        </p:txBody>
      </p:sp>
      <p:pic>
        <p:nvPicPr>
          <p:cNvPr id="8" name="Picture 7">
            <a:extLst>
              <a:ext uri="{FF2B5EF4-FFF2-40B4-BE49-F238E27FC236}">
                <a16:creationId xmlns:a16="http://schemas.microsoft.com/office/drawing/2014/main" id="{EE1C2BCD-73D3-6D64-5A2E-9E273F3306AD}"/>
              </a:ext>
            </a:extLst>
          </p:cNvPr>
          <p:cNvPicPr>
            <a:picLocks noChangeAspect="1"/>
          </p:cNvPicPr>
          <p:nvPr/>
        </p:nvPicPr>
        <p:blipFill>
          <a:blip r:embed="rId2"/>
          <a:stretch>
            <a:fillRect/>
          </a:stretch>
        </p:blipFill>
        <p:spPr>
          <a:xfrm>
            <a:off x="1662482" y="381000"/>
            <a:ext cx="8307271" cy="4421988"/>
          </a:xfrm>
          <a:prstGeom prst="rect">
            <a:avLst/>
          </a:prstGeom>
        </p:spPr>
      </p:pic>
    </p:spTree>
    <p:extLst>
      <p:ext uri="{BB962C8B-B14F-4D97-AF65-F5344CB8AC3E}">
        <p14:creationId xmlns:p14="http://schemas.microsoft.com/office/powerpoint/2010/main" val="2889849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D7DB0-8FB8-B626-9E40-B51B281B84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60D55B-6891-FDCA-930E-00B12E955E2A}"/>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5B8296DE-AD83-6ECB-18BD-E315F69C29A6}"/>
              </a:ext>
            </a:extLst>
          </p:cNvPr>
          <p:cNvSpPr>
            <a:spLocks noGrp="1"/>
          </p:cNvSpPr>
          <p:nvPr>
            <p:ph type="dt" sz="half" idx="2"/>
          </p:nvPr>
        </p:nvSpPr>
        <p:spPr/>
        <p:txBody>
          <a:bodyPr/>
          <a:lstStyle/>
          <a:p>
            <a:pPr rtl="0"/>
            <a:r>
              <a:rPr lang="en-GB" noProof="0"/>
              <a:t>10/9/2021</a:t>
            </a:r>
          </a:p>
        </p:txBody>
      </p:sp>
      <p:sp>
        <p:nvSpPr>
          <p:cNvPr id="5" name="Footer Placeholder 4">
            <a:extLst>
              <a:ext uri="{FF2B5EF4-FFF2-40B4-BE49-F238E27FC236}">
                <a16:creationId xmlns:a16="http://schemas.microsoft.com/office/drawing/2014/main" id="{A296594F-C215-C6B7-8F9A-20D0EA83E83C}"/>
              </a:ext>
            </a:extLst>
          </p:cNvPr>
          <p:cNvSpPr>
            <a:spLocks noGrp="1"/>
          </p:cNvSpPr>
          <p:nvPr>
            <p:ph type="ftr" sz="quarter" idx="3"/>
          </p:nvPr>
        </p:nvSpPr>
        <p:spPr/>
        <p:txBody>
          <a:bodyPr/>
          <a:lstStyle/>
          <a:p>
            <a:pPr rtl="0"/>
            <a:r>
              <a:rPr lang="en-GB" noProof="0"/>
              <a:t>PRESENTATION TITLE</a:t>
            </a:r>
          </a:p>
        </p:txBody>
      </p:sp>
      <p:sp>
        <p:nvSpPr>
          <p:cNvPr id="6" name="Slide Number Placeholder 5">
            <a:extLst>
              <a:ext uri="{FF2B5EF4-FFF2-40B4-BE49-F238E27FC236}">
                <a16:creationId xmlns:a16="http://schemas.microsoft.com/office/drawing/2014/main" id="{5CE281A9-321D-01DC-3C85-7D5550F50D8C}"/>
              </a:ext>
            </a:extLst>
          </p:cNvPr>
          <p:cNvSpPr>
            <a:spLocks noGrp="1"/>
          </p:cNvSpPr>
          <p:nvPr>
            <p:ph type="sldNum" sz="quarter" idx="4"/>
          </p:nvPr>
        </p:nvSpPr>
        <p:spPr/>
        <p:txBody>
          <a:bodyPr/>
          <a:lstStyle/>
          <a:p>
            <a:pPr rtl="0"/>
            <a:fld id="{294A09A9-5501-47C1-A89A-A340965A2BE2}" type="slidenum">
              <a:rPr lang="en-GB" noProof="0" smtClean="0"/>
              <a:pPr rtl="0"/>
              <a:t>14</a:t>
            </a:fld>
            <a:endParaRPr lang="en-GB" noProof="0"/>
          </a:p>
        </p:txBody>
      </p:sp>
      <p:pic>
        <p:nvPicPr>
          <p:cNvPr id="8" name="Picture 7">
            <a:extLst>
              <a:ext uri="{FF2B5EF4-FFF2-40B4-BE49-F238E27FC236}">
                <a16:creationId xmlns:a16="http://schemas.microsoft.com/office/drawing/2014/main" id="{2F37989E-7ECC-FBE1-0F90-8822C7BD1CBB}"/>
              </a:ext>
            </a:extLst>
          </p:cNvPr>
          <p:cNvPicPr>
            <a:picLocks noChangeAspect="1"/>
          </p:cNvPicPr>
          <p:nvPr/>
        </p:nvPicPr>
        <p:blipFill>
          <a:blip r:embed="rId2"/>
          <a:stretch>
            <a:fillRect/>
          </a:stretch>
        </p:blipFill>
        <p:spPr>
          <a:xfrm>
            <a:off x="3123785" y="2276314"/>
            <a:ext cx="5944430" cy="2305372"/>
          </a:xfrm>
          <a:prstGeom prst="rect">
            <a:avLst/>
          </a:prstGeom>
        </p:spPr>
      </p:pic>
    </p:spTree>
    <p:extLst>
      <p:ext uri="{BB962C8B-B14F-4D97-AF65-F5344CB8AC3E}">
        <p14:creationId xmlns:p14="http://schemas.microsoft.com/office/powerpoint/2010/main" val="3845599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CDBE-7A41-5CEA-7707-E2CD7BBB46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61A234-B016-B61A-68EA-DA6EEDEFEE81}"/>
              </a:ext>
            </a:extLst>
          </p:cNvPr>
          <p:cNvSpPr>
            <a:spLocks noGrp="1"/>
          </p:cNvSpPr>
          <p:nvPr>
            <p:ph idx="1"/>
          </p:nvPr>
        </p:nvSpPr>
        <p:spPr/>
        <p:txBody>
          <a:bodyPr/>
          <a:lstStyle/>
          <a:p>
            <a:endParaRPr lang="it-IT" dirty="0"/>
          </a:p>
          <a:p>
            <a:endParaRPr lang="it-IT" dirty="0"/>
          </a:p>
          <a:p>
            <a:endParaRPr lang="it-IT" dirty="0"/>
          </a:p>
          <a:p>
            <a:pPr marL="457200" indent="-457200">
              <a:buFont typeface="Arial" panose="020B0604020202020204" pitchFamily="34" charset="0"/>
              <a:buChar char="•"/>
            </a:pPr>
            <a:r>
              <a:rPr lang="it-IT" dirty="0"/>
              <a:t>Usa la funzione Indirect e passa come argomento il nome della tabella e la colonna da usare nel data validation. Nota che il nome della tabella deve essere tra doppi apici</a:t>
            </a:r>
          </a:p>
          <a:p>
            <a:pPr marL="457200" indent="-457200">
              <a:buFont typeface="Arial" panose="020B0604020202020204" pitchFamily="34" charset="0"/>
              <a:buChar char="•"/>
            </a:pPr>
            <a:r>
              <a:rPr lang="it-IT" dirty="0"/>
              <a:t>Se la tabella/colonna viene rinominata la procedura non funziona più</a:t>
            </a:r>
            <a:endParaRPr lang="en-US" dirty="0"/>
          </a:p>
        </p:txBody>
      </p:sp>
      <p:sp>
        <p:nvSpPr>
          <p:cNvPr id="4" name="Date Placeholder 3">
            <a:extLst>
              <a:ext uri="{FF2B5EF4-FFF2-40B4-BE49-F238E27FC236}">
                <a16:creationId xmlns:a16="http://schemas.microsoft.com/office/drawing/2014/main" id="{3F1736CA-049A-CD8E-1AE3-1F6CF9158F48}"/>
              </a:ext>
            </a:extLst>
          </p:cNvPr>
          <p:cNvSpPr>
            <a:spLocks noGrp="1"/>
          </p:cNvSpPr>
          <p:nvPr>
            <p:ph type="dt" sz="half" idx="2"/>
          </p:nvPr>
        </p:nvSpPr>
        <p:spPr/>
        <p:txBody>
          <a:bodyPr/>
          <a:lstStyle/>
          <a:p>
            <a:pPr rtl="0"/>
            <a:r>
              <a:rPr lang="en-GB" noProof="0"/>
              <a:t>10/9/2021</a:t>
            </a:r>
          </a:p>
        </p:txBody>
      </p:sp>
      <p:sp>
        <p:nvSpPr>
          <p:cNvPr id="5" name="Footer Placeholder 4">
            <a:extLst>
              <a:ext uri="{FF2B5EF4-FFF2-40B4-BE49-F238E27FC236}">
                <a16:creationId xmlns:a16="http://schemas.microsoft.com/office/drawing/2014/main" id="{EE4E9223-84D5-56D4-7AD1-F966E41A8048}"/>
              </a:ext>
            </a:extLst>
          </p:cNvPr>
          <p:cNvSpPr>
            <a:spLocks noGrp="1"/>
          </p:cNvSpPr>
          <p:nvPr>
            <p:ph type="ftr" sz="quarter" idx="3"/>
          </p:nvPr>
        </p:nvSpPr>
        <p:spPr/>
        <p:txBody>
          <a:bodyPr/>
          <a:lstStyle/>
          <a:p>
            <a:pPr rtl="0"/>
            <a:r>
              <a:rPr lang="en-GB" noProof="0"/>
              <a:t>PRESENTATION TITLE</a:t>
            </a:r>
          </a:p>
        </p:txBody>
      </p:sp>
      <p:sp>
        <p:nvSpPr>
          <p:cNvPr id="6" name="Slide Number Placeholder 5">
            <a:extLst>
              <a:ext uri="{FF2B5EF4-FFF2-40B4-BE49-F238E27FC236}">
                <a16:creationId xmlns:a16="http://schemas.microsoft.com/office/drawing/2014/main" id="{C6721921-A1C6-08D6-A74A-26459D9C6BA4}"/>
              </a:ext>
            </a:extLst>
          </p:cNvPr>
          <p:cNvSpPr>
            <a:spLocks noGrp="1"/>
          </p:cNvSpPr>
          <p:nvPr>
            <p:ph type="sldNum" sz="quarter" idx="4"/>
          </p:nvPr>
        </p:nvSpPr>
        <p:spPr/>
        <p:txBody>
          <a:bodyPr/>
          <a:lstStyle/>
          <a:p>
            <a:pPr rtl="0"/>
            <a:fld id="{294A09A9-5501-47C1-A89A-A340965A2BE2}" type="slidenum">
              <a:rPr lang="en-GB" noProof="0" smtClean="0"/>
              <a:pPr rtl="0"/>
              <a:t>15</a:t>
            </a:fld>
            <a:endParaRPr lang="en-GB" noProof="0"/>
          </a:p>
        </p:txBody>
      </p:sp>
      <p:pic>
        <p:nvPicPr>
          <p:cNvPr id="8" name="Picture 7">
            <a:extLst>
              <a:ext uri="{FF2B5EF4-FFF2-40B4-BE49-F238E27FC236}">
                <a16:creationId xmlns:a16="http://schemas.microsoft.com/office/drawing/2014/main" id="{6D74DE45-3ADC-56B6-B453-E6E00F576C74}"/>
              </a:ext>
            </a:extLst>
          </p:cNvPr>
          <p:cNvPicPr>
            <a:picLocks noChangeAspect="1"/>
          </p:cNvPicPr>
          <p:nvPr/>
        </p:nvPicPr>
        <p:blipFill>
          <a:blip r:embed="rId2"/>
          <a:stretch>
            <a:fillRect/>
          </a:stretch>
        </p:blipFill>
        <p:spPr>
          <a:xfrm>
            <a:off x="2213625" y="0"/>
            <a:ext cx="6820852" cy="3572374"/>
          </a:xfrm>
          <a:prstGeom prst="rect">
            <a:avLst/>
          </a:prstGeom>
        </p:spPr>
      </p:pic>
    </p:spTree>
    <p:extLst>
      <p:ext uri="{BB962C8B-B14F-4D97-AF65-F5344CB8AC3E}">
        <p14:creationId xmlns:p14="http://schemas.microsoft.com/office/powerpoint/2010/main" val="1875357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BD5A-3910-8CA9-9A7E-986E6F6E84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8575F0-48F2-7EB7-E0D2-751FB27DD3F0}"/>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FE90859E-C007-7F64-1853-1123F10D7C3D}"/>
              </a:ext>
            </a:extLst>
          </p:cNvPr>
          <p:cNvSpPr>
            <a:spLocks noGrp="1"/>
          </p:cNvSpPr>
          <p:nvPr>
            <p:ph type="dt" sz="half" idx="2"/>
          </p:nvPr>
        </p:nvSpPr>
        <p:spPr/>
        <p:txBody>
          <a:bodyPr/>
          <a:lstStyle/>
          <a:p>
            <a:pPr rtl="0"/>
            <a:r>
              <a:rPr lang="en-GB" noProof="0"/>
              <a:t>10/9/2021</a:t>
            </a:r>
          </a:p>
        </p:txBody>
      </p:sp>
      <p:sp>
        <p:nvSpPr>
          <p:cNvPr id="5" name="Footer Placeholder 4">
            <a:extLst>
              <a:ext uri="{FF2B5EF4-FFF2-40B4-BE49-F238E27FC236}">
                <a16:creationId xmlns:a16="http://schemas.microsoft.com/office/drawing/2014/main" id="{8B518377-7218-091B-E67A-65E0E1F71F7F}"/>
              </a:ext>
            </a:extLst>
          </p:cNvPr>
          <p:cNvSpPr>
            <a:spLocks noGrp="1"/>
          </p:cNvSpPr>
          <p:nvPr>
            <p:ph type="ftr" sz="quarter" idx="3"/>
          </p:nvPr>
        </p:nvSpPr>
        <p:spPr/>
        <p:txBody>
          <a:bodyPr/>
          <a:lstStyle/>
          <a:p>
            <a:pPr rtl="0"/>
            <a:r>
              <a:rPr lang="en-GB" noProof="0"/>
              <a:t>PRESENTATION TITLE</a:t>
            </a:r>
          </a:p>
        </p:txBody>
      </p:sp>
      <p:sp>
        <p:nvSpPr>
          <p:cNvPr id="6" name="Slide Number Placeholder 5">
            <a:extLst>
              <a:ext uri="{FF2B5EF4-FFF2-40B4-BE49-F238E27FC236}">
                <a16:creationId xmlns:a16="http://schemas.microsoft.com/office/drawing/2014/main" id="{9727A133-3ECB-C9F9-9492-E6960E9278BB}"/>
              </a:ext>
            </a:extLst>
          </p:cNvPr>
          <p:cNvSpPr>
            <a:spLocks noGrp="1"/>
          </p:cNvSpPr>
          <p:nvPr>
            <p:ph type="sldNum" sz="quarter" idx="4"/>
          </p:nvPr>
        </p:nvSpPr>
        <p:spPr/>
        <p:txBody>
          <a:bodyPr/>
          <a:lstStyle/>
          <a:p>
            <a:pPr rtl="0"/>
            <a:fld id="{294A09A9-5501-47C1-A89A-A340965A2BE2}" type="slidenum">
              <a:rPr lang="en-GB" noProof="0" smtClean="0"/>
              <a:pPr rtl="0"/>
              <a:t>16</a:t>
            </a:fld>
            <a:endParaRPr lang="en-GB" noProof="0"/>
          </a:p>
        </p:txBody>
      </p:sp>
      <p:pic>
        <p:nvPicPr>
          <p:cNvPr id="8" name="Picture 7">
            <a:extLst>
              <a:ext uri="{FF2B5EF4-FFF2-40B4-BE49-F238E27FC236}">
                <a16:creationId xmlns:a16="http://schemas.microsoft.com/office/drawing/2014/main" id="{CE80FF10-755B-A9FD-CA32-0945779E5980}"/>
              </a:ext>
            </a:extLst>
          </p:cNvPr>
          <p:cNvPicPr>
            <a:picLocks noChangeAspect="1"/>
          </p:cNvPicPr>
          <p:nvPr/>
        </p:nvPicPr>
        <p:blipFill>
          <a:blip r:embed="rId2"/>
          <a:stretch>
            <a:fillRect/>
          </a:stretch>
        </p:blipFill>
        <p:spPr>
          <a:xfrm>
            <a:off x="3738233" y="1389386"/>
            <a:ext cx="4715533" cy="2381582"/>
          </a:xfrm>
          <a:prstGeom prst="rect">
            <a:avLst/>
          </a:prstGeom>
        </p:spPr>
      </p:pic>
    </p:spTree>
    <p:extLst>
      <p:ext uri="{BB962C8B-B14F-4D97-AF65-F5344CB8AC3E}">
        <p14:creationId xmlns:p14="http://schemas.microsoft.com/office/powerpoint/2010/main" val="2474527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9BAC2-429E-34AF-9A9E-C0E0F3A37A3C}"/>
              </a:ext>
            </a:extLst>
          </p:cNvPr>
          <p:cNvSpPr>
            <a:spLocks noGrp="1"/>
          </p:cNvSpPr>
          <p:nvPr>
            <p:ph idx="1"/>
          </p:nvPr>
        </p:nvSpPr>
        <p:spPr>
          <a:xfrm>
            <a:off x="1393635" y="475071"/>
            <a:ext cx="9779182" cy="3366815"/>
          </a:xfrm>
        </p:spPr>
        <p:txBody>
          <a:bodyPr/>
          <a:lstStyle/>
          <a:p>
            <a:pPr marL="514350" indent="-514350">
              <a:buAutoNum type="arabicPeriod"/>
            </a:pPr>
            <a:r>
              <a:rPr lang="it-IT" dirty="0"/>
              <a:t>Assegna un defined name range alla colonna della tabella </a:t>
            </a:r>
          </a:p>
          <a:p>
            <a:pPr marL="514350" indent="-514350">
              <a:buAutoNum type="arabicPeriod"/>
            </a:pPr>
            <a:r>
              <a:rPr lang="it-IT" dirty="0"/>
              <a:t>Nel field source del Data validation, utilizza il nome appena definito</a:t>
            </a:r>
            <a:endParaRPr lang="en-US" dirty="0"/>
          </a:p>
        </p:txBody>
      </p:sp>
      <p:sp>
        <p:nvSpPr>
          <p:cNvPr id="4" name="Date Placeholder 3">
            <a:extLst>
              <a:ext uri="{FF2B5EF4-FFF2-40B4-BE49-F238E27FC236}">
                <a16:creationId xmlns:a16="http://schemas.microsoft.com/office/drawing/2014/main" id="{3D3BD799-9EE1-FD48-56D9-ECA4081C4106}"/>
              </a:ext>
            </a:extLst>
          </p:cNvPr>
          <p:cNvSpPr>
            <a:spLocks noGrp="1"/>
          </p:cNvSpPr>
          <p:nvPr>
            <p:ph type="dt" sz="half" idx="2"/>
          </p:nvPr>
        </p:nvSpPr>
        <p:spPr/>
        <p:txBody>
          <a:bodyPr/>
          <a:lstStyle/>
          <a:p>
            <a:pPr rtl="0"/>
            <a:r>
              <a:rPr lang="en-GB" noProof="0"/>
              <a:t>10/9/2021</a:t>
            </a:r>
          </a:p>
        </p:txBody>
      </p:sp>
      <p:sp>
        <p:nvSpPr>
          <p:cNvPr id="5" name="Footer Placeholder 4">
            <a:extLst>
              <a:ext uri="{FF2B5EF4-FFF2-40B4-BE49-F238E27FC236}">
                <a16:creationId xmlns:a16="http://schemas.microsoft.com/office/drawing/2014/main" id="{7969FB53-599C-8ADD-9BD3-8154A4BCEABC}"/>
              </a:ext>
            </a:extLst>
          </p:cNvPr>
          <p:cNvSpPr>
            <a:spLocks noGrp="1"/>
          </p:cNvSpPr>
          <p:nvPr>
            <p:ph type="ftr" sz="quarter" idx="3"/>
          </p:nvPr>
        </p:nvSpPr>
        <p:spPr/>
        <p:txBody>
          <a:bodyPr/>
          <a:lstStyle/>
          <a:p>
            <a:pPr rtl="0"/>
            <a:r>
              <a:rPr lang="en-GB" noProof="0"/>
              <a:t>PRESENTATION TITLE</a:t>
            </a:r>
          </a:p>
        </p:txBody>
      </p:sp>
      <p:sp>
        <p:nvSpPr>
          <p:cNvPr id="6" name="Slide Number Placeholder 5">
            <a:extLst>
              <a:ext uri="{FF2B5EF4-FFF2-40B4-BE49-F238E27FC236}">
                <a16:creationId xmlns:a16="http://schemas.microsoft.com/office/drawing/2014/main" id="{18576A65-F3AF-73BB-C788-AA3E10E453F9}"/>
              </a:ext>
            </a:extLst>
          </p:cNvPr>
          <p:cNvSpPr>
            <a:spLocks noGrp="1"/>
          </p:cNvSpPr>
          <p:nvPr>
            <p:ph type="sldNum" sz="quarter" idx="4"/>
          </p:nvPr>
        </p:nvSpPr>
        <p:spPr/>
        <p:txBody>
          <a:bodyPr/>
          <a:lstStyle/>
          <a:p>
            <a:pPr rtl="0"/>
            <a:fld id="{294A09A9-5501-47C1-A89A-A340965A2BE2}" type="slidenum">
              <a:rPr lang="en-GB" noProof="0" smtClean="0"/>
              <a:pPr rtl="0"/>
              <a:t>17</a:t>
            </a:fld>
            <a:endParaRPr lang="en-GB" noProof="0"/>
          </a:p>
        </p:txBody>
      </p:sp>
      <p:pic>
        <p:nvPicPr>
          <p:cNvPr id="8" name="Picture 7">
            <a:extLst>
              <a:ext uri="{FF2B5EF4-FFF2-40B4-BE49-F238E27FC236}">
                <a16:creationId xmlns:a16="http://schemas.microsoft.com/office/drawing/2014/main" id="{2542A375-9AB1-5940-1951-08F24CE82C22}"/>
              </a:ext>
            </a:extLst>
          </p:cNvPr>
          <p:cNvPicPr>
            <a:picLocks noChangeAspect="1"/>
          </p:cNvPicPr>
          <p:nvPr/>
        </p:nvPicPr>
        <p:blipFill>
          <a:blip r:embed="rId2"/>
          <a:stretch>
            <a:fillRect/>
          </a:stretch>
        </p:blipFill>
        <p:spPr>
          <a:xfrm>
            <a:off x="2464981" y="2011758"/>
            <a:ext cx="6554115" cy="3400900"/>
          </a:xfrm>
          <a:prstGeom prst="rect">
            <a:avLst/>
          </a:prstGeom>
        </p:spPr>
      </p:pic>
    </p:spTree>
    <p:extLst>
      <p:ext uri="{BB962C8B-B14F-4D97-AF65-F5344CB8AC3E}">
        <p14:creationId xmlns:p14="http://schemas.microsoft.com/office/powerpoint/2010/main" val="2738781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97D6-FCC1-BE14-1AC3-A478BFB6EE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06C93C-EAC6-EDC7-077C-B535E5AD817A}"/>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66E677C4-BC39-B2D6-F844-0EF5ED34E1B3}"/>
              </a:ext>
            </a:extLst>
          </p:cNvPr>
          <p:cNvSpPr>
            <a:spLocks noGrp="1"/>
          </p:cNvSpPr>
          <p:nvPr>
            <p:ph type="dt" sz="half" idx="2"/>
          </p:nvPr>
        </p:nvSpPr>
        <p:spPr/>
        <p:txBody>
          <a:bodyPr/>
          <a:lstStyle/>
          <a:p>
            <a:pPr rtl="0"/>
            <a:r>
              <a:rPr lang="en-GB" noProof="0"/>
              <a:t>10/9/2021</a:t>
            </a:r>
          </a:p>
        </p:txBody>
      </p:sp>
      <p:sp>
        <p:nvSpPr>
          <p:cNvPr id="5" name="Footer Placeholder 4">
            <a:extLst>
              <a:ext uri="{FF2B5EF4-FFF2-40B4-BE49-F238E27FC236}">
                <a16:creationId xmlns:a16="http://schemas.microsoft.com/office/drawing/2014/main" id="{990C6B06-F0D8-5B16-8058-7D4C4FA1FA5B}"/>
              </a:ext>
            </a:extLst>
          </p:cNvPr>
          <p:cNvSpPr>
            <a:spLocks noGrp="1"/>
          </p:cNvSpPr>
          <p:nvPr>
            <p:ph type="ftr" sz="quarter" idx="3"/>
          </p:nvPr>
        </p:nvSpPr>
        <p:spPr/>
        <p:txBody>
          <a:bodyPr/>
          <a:lstStyle/>
          <a:p>
            <a:pPr rtl="0"/>
            <a:r>
              <a:rPr lang="en-GB" noProof="0"/>
              <a:t>PRESENTATION TITLE</a:t>
            </a:r>
          </a:p>
        </p:txBody>
      </p:sp>
      <p:sp>
        <p:nvSpPr>
          <p:cNvPr id="6" name="Slide Number Placeholder 5">
            <a:extLst>
              <a:ext uri="{FF2B5EF4-FFF2-40B4-BE49-F238E27FC236}">
                <a16:creationId xmlns:a16="http://schemas.microsoft.com/office/drawing/2014/main" id="{291E1260-4FC2-44D6-00A0-B03BEF5C1FF5}"/>
              </a:ext>
            </a:extLst>
          </p:cNvPr>
          <p:cNvSpPr>
            <a:spLocks noGrp="1"/>
          </p:cNvSpPr>
          <p:nvPr>
            <p:ph type="sldNum" sz="quarter" idx="4"/>
          </p:nvPr>
        </p:nvSpPr>
        <p:spPr/>
        <p:txBody>
          <a:bodyPr/>
          <a:lstStyle/>
          <a:p>
            <a:pPr rtl="0"/>
            <a:fld id="{294A09A9-5501-47C1-A89A-A340965A2BE2}" type="slidenum">
              <a:rPr lang="en-GB" noProof="0" smtClean="0"/>
              <a:pPr rtl="0"/>
              <a:t>18</a:t>
            </a:fld>
            <a:endParaRPr lang="en-GB" noProof="0"/>
          </a:p>
        </p:txBody>
      </p:sp>
      <p:pic>
        <p:nvPicPr>
          <p:cNvPr id="8" name="Picture 7">
            <a:extLst>
              <a:ext uri="{FF2B5EF4-FFF2-40B4-BE49-F238E27FC236}">
                <a16:creationId xmlns:a16="http://schemas.microsoft.com/office/drawing/2014/main" id="{422DD87B-3AFB-4E06-051A-258A963D91F0}"/>
              </a:ext>
            </a:extLst>
          </p:cNvPr>
          <p:cNvPicPr>
            <a:picLocks noChangeAspect="1"/>
          </p:cNvPicPr>
          <p:nvPr/>
        </p:nvPicPr>
        <p:blipFill>
          <a:blip r:embed="rId2"/>
          <a:stretch>
            <a:fillRect/>
          </a:stretch>
        </p:blipFill>
        <p:spPr>
          <a:xfrm>
            <a:off x="2866574" y="2357288"/>
            <a:ext cx="6458851" cy="2143424"/>
          </a:xfrm>
          <a:prstGeom prst="rect">
            <a:avLst/>
          </a:prstGeom>
        </p:spPr>
      </p:pic>
    </p:spTree>
    <p:extLst>
      <p:ext uri="{BB962C8B-B14F-4D97-AF65-F5344CB8AC3E}">
        <p14:creationId xmlns:p14="http://schemas.microsoft.com/office/powerpoint/2010/main" val="296897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FBB3E4-669D-33F6-A307-C2E7224E7C4E}"/>
              </a:ext>
            </a:extLst>
          </p:cNvPr>
          <p:cNvSpPr>
            <a:spLocks noGrp="1"/>
          </p:cNvSpPr>
          <p:nvPr>
            <p:ph idx="1"/>
          </p:nvPr>
        </p:nvSpPr>
        <p:spPr>
          <a:xfrm>
            <a:off x="1088835" y="366916"/>
            <a:ext cx="9779182" cy="3366815"/>
          </a:xfrm>
        </p:spPr>
        <p:txBody>
          <a:bodyPr/>
          <a:lstStyle/>
          <a:p>
            <a:pPr marL="514350" indent="-514350">
              <a:buFont typeface="+mj-lt"/>
              <a:buAutoNum type="arabicPeriod"/>
            </a:pPr>
            <a:r>
              <a:rPr lang="it-IT" dirty="0"/>
              <a:t>Crea uno spill range facendo riferimento alla colonna della tabella</a:t>
            </a:r>
          </a:p>
          <a:p>
            <a:pPr marL="514350" indent="-514350">
              <a:buFont typeface="+mj-lt"/>
              <a:buAutoNum type="arabicPeriod"/>
            </a:pPr>
            <a:r>
              <a:rPr lang="it-IT" dirty="0"/>
              <a:t>Nel data validation fai riferimento alla prima cella contenente lo spill range usando anche il #  </a:t>
            </a:r>
            <a:endParaRPr lang="en-US" dirty="0"/>
          </a:p>
        </p:txBody>
      </p:sp>
      <p:sp>
        <p:nvSpPr>
          <p:cNvPr id="4" name="Date Placeholder 3">
            <a:extLst>
              <a:ext uri="{FF2B5EF4-FFF2-40B4-BE49-F238E27FC236}">
                <a16:creationId xmlns:a16="http://schemas.microsoft.com/office/drawing/2014/main" id="{EE539282-36D3-EA83-5933-05B10CBD9A9A}"/>
              </a:ext>
            </a:extLst>
          </p:cNvPr>
          <p:cNvSpPr>
            <a:spLocks noGrp="1"/>
          </p:cNvSpPr>
          <p:nvPr>
            <p:ph type="dt" sz="half" idx="2"/>
          </p:nvPr>
        </p:nvSpPr>
        <p:spPr/>
        <p:txBody>
          <a:bodyPr/>
          <a:lstStyle/>
          <a:p>
            <a:pPr rtl="0"/>
            <a:r>
              <a:rPr lang="en-GB" noProof="0"/>
              <a:t>10/9/2021</a:t>
            </a:r>
          </a:p>
        </p:txBody>
      </p:sp>
      <p:sp>
        <p:nvSpPr>
          <p:cNvPr id="5" name="Footer Placeholder 4">
            <a:extLst>
              <a:ext uri="{FF2B5EF4-FFF2-40B4-BE49-F238E27FC236}">
                <a16:creationId xmlns:a16="http://schemas.microsoft.com/office/drawing/2014/main" id="{D7B19307-EB76-C90F-EE1B-EF7CE4584B8F}"/>
              </a:ext>
            </a:extLst>
          </p:cNvPr>
          <p:cNvSpPr>
            <a:spLocks noGrp="1"/>
          </p:cNvSpPr>
          <p:nvPr>
            <p:ph type="ftr" sz="quarter" idx="3"/>
          </p:nvPr>
        </p:nvSpPr>
        <p:spPr/>
        <p:txBody>
          <a:bodyPr/>
          <a:lstStyle/>
          <a:p>
            <a:pPr rtl="0"/>
            <a:r>
              <a:rPr lang="en-GB" noProof="0"/>
              <a:t>PRESENTATION TITLE</a:t>
            </a:r>
          </a:p>
        </p:txBody>
      </p:sp>
      <p:sp>
        <p:nvSpPr>
          <p:cNvPr id="6" name="Slide Number Placeholder 5">
            <a:extLst>
              <a:ext uri="{FF2B5EF4-FFF2-40B4-BE49-F238E27FC236}">
                <a16:creationId xmlns:a16="http://schemas.microsoft.com/office/drawing/2014/main" id="{B4010732-9A7D-96D3-D823-B846B0E9C231}"/>
              </a:ext>
            </a:extLst>
          </p:cNvPr>
          <p:cNvSpPr>
            <a:spLocks noGrp="1"/>
          </p:cNvSpPr>
          <p:nvPr>
            <p:ph type="sldNum" sz="quarter" idx="4"/>
          </p:nvPr>
        </p:nvSpPr>
        <p:spPr/>
        <p:txBody>
          <a:bodyPr/>
          <a:lstStyle/>
          <a:p>
            <a:pPr rtl="0"/>
            <a:fld id="{294A09A9-5501-47C1-A89A-A340965A2BE2}" type="slidenum">
              <a:rPr lang="en-GB" noProof="0" smtClean="0"/>
              <a:pPr rtl="0"/>
              <a:t>19</a:t>
            </a:fld>
            <a:endParaRPr lang="en-GB" noProof="0"/>
          </a:p>
        </p:txBody>
      </p:sp>
      <p:pic>
        <p:nvPicPr>
          <p:cNvPr id="8" name="Picture 7">
            <a:extLst>
              <a:ext uri="{FF2B5EF4-FFF2-40B4-BE49-F238E27FC236}">
                <a16:creationId xmlns:a16="http://schemas.microsoft.com/office/drawing/2014/main" id="{2D0B5D4C-2A17-8B3F-D61F-D3CEC5086A47}"/>
              </a:ext>
            </a:extLst>
          </p:cNvPr>
          <p:cNvPicPr>
            <a:picLocks noChangeAspect="1"/>
          </p:cNvPicPr>
          <p:nvPr/>
        </p:nvPicPr>
        <p:blipFill>
          <a:blip r:embed="rId2"/>
          <a:stretch>
            <a:fillRect/>
          </a:stretch>
        </p:blipFill>
        <p:spPr>
          <a:xfrm>
            <a:off x="2494434" y="2231449"/>
            <a:ext cx="6658904" cy="4124901"/>
          </a:xfrm>
          <a:prstGeom prst="rect">
            <a:avLst/>
          </a:prstGeom>
        </p:spPr>
      </p:pic>
    </p:spTree>
    <p:extLst>
      <p:ext uri="{BB962C8B-B14F-4D97-AF65-F5344CB8AC3E}">
        <p14:creationId xmlns:p14="http://schemas.microsoft.com/office/powerpoint/2010/main" val="3135438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rtlCol="0"/>
          <a:lstStyle/>
          <a:p>
            <a:pPr rtl="0"/>
            <a:r>
              <a:rPr lang="en-GB" dirty="0"/>
              <a:t>Indice</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2017467"/>
            <a:ext cx="9779182" cy="3366815"/>
          </a:xfrm>
        </p:spPr>
        <p:txBody>
          <a:bodyPr vert="horz" lIns="91440" tIns="45720" rIns="91440" bIns="45720" rtlCol="0" anchor="t">
            <a:normAutofit/>
          </a:bodyPr>
          <a:lstStyle/>
          <a:p>
            <a:pPr marL="457200" indent="-457200" rtl="0">
              <a:buFont typeface="Arial" panose="020B0604020202020204" pitchFamily="34" charset="0"/>
              <a:buChar char="•"/>
            </a:pPr>
            <a:r>
              <a:rPr lang="en-GB" i="1" dirty="0"/>
              <a:t>Introduzione: cos’è il Data Validation</a:t>
            </a:r>
          </a:p>
          <a:p>
            <a:pPr marL="457200" indent="-457200" rtl="0">
              <a:buFont typeface="Arial" panose="020B0604020202020204" pitchFamily="34" charset="0"/>
              <a:buChar char="•"/>
            </a:pPr>
            <a:r>
              <a:rPr lang="en-GB" i="1" dirty="0"/>
              <a:t>Alcuni utilizzi di base</a:t>
            </a:r>
          </a:p>
          <a:p>
            <a:pPr marL="457200" indent="-457200">
              <a:buFont typeface="Arial" panose="020B0604020202020204" pitchFamily="34" charset="0"/>
              <a:buChar char="•"/>
            </a:pPr>
            <a:r>
              <a:rPr lang="en-GB" b="0" i="1" dirty="0">
                <a:effectLst/>
              </a:rPr>
              <a:t>Cos’è il Conditional Data Validation</a:t>
            </a:r>
            <a:endParaRPr lang="en-GB" i="1" dirty="0"/>
          </a:p>
          <a:p>
            <a:pPr marL="457200" indent="-457200">
              <a:buFont typeface="Arial" panose="020B0604020202020204" pitchFamily="34" charset="0"/>
              <a:buChar char="•"/>
            </a:pPr>
            <a:r>
              <a:rPr lang="en-GB" i="1" dirty="0"/>
              <a:t>Come applicare il Data Validation: un esempio </a:t>
            </a:r>
          </a:p>
          <a:p>
            <a:pPr marL="457200" indent="-457200">
              <a:buFont typeface="Arial" panose="020B0604020202020204" pitchFamily="34" charset="0"/>
              <a:buChar char="•"/>
            </a:pPr>
            <a:r>
              <a:rPr lang="en-GB" i="1" dirty="0"/>
              <a:t>Video utile</a:t>
            </a:r>
          </a:p>
          <a:p>
            <a:pPr marL="457200" indent="-457200" rtl="0">
              <a:buChar char="•"/>
            </a:pPr>
            <a:endParaRPr lang="en-GB" i="1" dirty="0"/>
          </a:p>
          <a:p>
            <a:pPr rtl="0"/>
            <a:endParaRPr lang="en-GB" dirty="0"/>
          </a:p>
          <a:p>
            <a:endParaRPr lang="en-GB" dirty="0"/>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rtlCol="0"/>
          <a:lstStyle/>
          <a:p>
            <a:pPr rtl="0"/>
            <a:fld id="{294A09A9-5501-47C1-A89A-A340965A2BE2}" type="slidenum">
              <a:rPr lang="en-GB" smtClean="0"/>
              <a:pPr rtl="0"/>
              <a:t>2</a:t>
            </a:fld>
            <a:endParaRPr lang="en-GB"/>
          </a:p>
        </p:txBody>
      </p:sp>
    </p:spTree>
    <p:extLst>
      <p:ext uri="{BB962C8B-B14F-4D97-AF65-F5344CB8AC3E}">
        <p14:creationId xmlns:p14="http://schemas.microsoft.com/office/powerpoint/2010/main" val="13256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966209" y="381000"/>
            <a:ext cx="9779183" cy="1325563"/>
          </a:xfrm>
        </p:spPr>
        <p:txBody>
          <a:bodyPr rtlCol="0"/>
          <a:lstStyle/>
          <a:p>
            <a:pPr algn="ctr"/>
            <a:r>
              <a:rPr lang="en-GB" sz="4400" dirty="0"/>
              <a:t>Conditional Data Validation?</a:t>
            </a:r>
            <a:endParaRPr lang="it-IT" dirty="0"/>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434247" y="2509393"/>
            <a:ext cx="9779183" cy="3436483"/>
          </a:xfrm>
        </p:spPr>
        <p:txBody>
          <a:bodyPr vert="horz" lIns="91440" tIns="45720" rIns="91440" bIns="45720" rtlCol="0" anchor="t">
            <a:normAutofit/>
          </a:bodyPr>
          <a:lstStyle/>
          <a:p>
            <a:r>
              <a:rPr lang="en-GB" dirty="0"/>
              <a:t>Il Conditional Data Validation in Excel consente di limitare la scelta in un elenco a discesa in base ai dati inseriti in un'altra cella. Al momento in Excel non esiste una funzionalità Conditional Data Validation incorporata, ma è possibile farlo attraverso delle formule, ad esempio la funzione INDIRECT. </a:t>
            </a:r>
          </a:p>
        </p:txBody>
      </p:sp>
      <p:sp>
        <p:nvSpPr>
          <p:cNvPr id="6" name="Slide Number Placeholder 5">
            <a:extLst>
              <a:ext uri="{FF2B5EF4-FFF2-40B4-BE49-F238E27FC236}">
                <a16:creationId xmlns:a16="http://schemas.microsoft.com/office/drawing/2014/main" id="{134C72D2-EFDF-844A-8472-CB49A59B127B}"/>
              </a:ext>
            </a:extLst>
          </p:cNvPr>
          <p:cNvSpPr>
            <a:spLocks noGrp="1"/>
          </p:cNvSpPr>
          <p:nvPr>
            <p:ph type="sldNum" sz="quarter" idx="12"/>
          </p:nvPr>
        </p:nvSpPr>
        <p:spPr>
          <a:xfrm>
            <a:off x="10206318" y="6356350"/>
            <a:ext cx="1604682" cy="365125"/>
          </a:xfrm>
        </p:spPr>
        <p:txBody>
          <a:bodyPr rtlCol="0"/>
          <a:lstStyle/>
          <a:p>
            <a:pPr rtl="0"/>
            <a:fld id="{294A09A9-5501-47C1-A89A-A340965A2BE2}" type="slidenum">
              <a:rPr lang="en-GB" smtClean="0"/>
              <a:pPr rtl="0"/>
              <a:t>20</a:t>
            </a:fld>
            <a:endParaRPr lang="en-GB"/>
          </a:p>
        </p:txBody>
      </p:sp>
    </p:spTree>
    <p:extLst>
      <p:ext uri="{BB962C8B-B14F-4D97-AF65-F5344CB8AC3E}">
        <p14:creationId xmlns:p14="http://schemas.microsoft.com/office/powerpoint/2010/main" val="1639799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DAC0C-8233-6386-146C-E2E87C755E1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73A6467-8329-8EF0-DF8A-5B1C1ED9C3F5}"/>
              </a:ext>
            </a:extLst>
          </p:cNvPr>
          <p:cNvSpPr>
            <a:spLocks noGrp="1"/>
          </p:cNvSpPr>
          <p:nvPr>
            <p:ph type="sldNum" sz="quarter" idx="4"/>
          </p:nvPr>
        </p:nvSpPr>
        <p:spPr/>
        <p:txBody>
          <a:bodyPr rtlCol="0"/>
          <a:lstStyle/>
          <a:p>
            <a:pPr rtl="0"/>
            <a:fld id="{294A09A9-5501-47C1-A89A-A340965A2BE2}" type="slidenum">
              <a:rPr lang="en-GB" smtClean="0"/>
              <a:pPr rtl="0"/>
              <a:t>21</a:t>
            </a:fld>
            <a:endParaRPr lang="en-GB"/>
          </a:p>
        </p:txBody>
      </p:sp>
      <p:sp>
        <p:nvSpPr>
          <p:cNvPr id="9" name="Title 1">
            <a:extLst>
              <a:ext uri="{FF2B5EF4-FFF2-40B4-BE49-F238E27FC236}">
                <a16:creationId xmlns:a16="http://schemas.microsoft.com/office/drawing/2014/main" id="{62AF1018-D541-9408-5799-DC11ADFAE049}"/>
              </a:ext>
            </a:extLst>
          </p:cNvPr>
          <p:cNvSpPr>
            <a:spLocks noGrp="1"/>
          </p:cNvSpPr>
          <p:nvPr>
            <p:ph type="title"/>
          </p:nvPr>
        </p:nvSpPr>
        <p:spPr>
          <a:xfrm>
            <a:off x="-140847" y="194094"/>
            <a:ext cx="10526805" cy="1325563"/>
          </a:xfrm>
        </p:spPr>
        <p:txBody>
          <a:bodyPr rtlCol="0"/>
          <a:lstStyle/>
          <a:p>
            <a:pPr algn="ctr"/>
            <a:r>
              <a:rPr lang="en-GB" sz="4400" dirty="0"/>
              <a:t>Come applicare il Conditional Data Validation: un esempio</a:t>
            </a:r>
          </a:p>
        </p:txBody>
      </p:sp>
      <p:sp>
        <p:nvSpPr>
          <p:cNvPr id="10" name="CasellaDiTesto 9">
            <a:extLst>
              <a:ext uri="{FF2B5EF4-FFF2-40B4-BE49-F238E27FC236}">
                <a16:creationId xmlns:a16="http://schemas.microsoft.com/office/drawing/2014/main" id="{EAAB44A7-717A-0FAD-160A-2C7289792FFD}"/>
              </a:ext>
            </a:extLst>
          </p:cNvPr>
          <p:cNvSpPr txBox="1"/>
          <p:nvPr/>
        </p:nvSpPr>
        <p:spPr>
          <a:xfrm>
            <a:off x="579120" y="1859280"/>
            <a:ext cx="994625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Proseguendo con l'intervista, nella cella C9 si inserisce il Conditional Data Validation. </a:t>
            </a:r>
          </a:p>
          <a:p>
            <a:r>
              <a:rPr lang="it-IT" dirty="0"/>
              <a:t>Per poterlo fare, si crea una tabella Area con le voci East_Europe, West_Europe, America. Si crea il rispettivo range dinamico, inserendo poi nella cella C8 il Data Validation, mettendo come Allow "List" e come riferimento il range dinamico creato. </a:t>
            </a:r>
          </a:p>
          <a:p>
            <a:endParaRPr lang="it-IT" dirty="0"/>
          </a:p>
          <a:p>
            <a:r>
              <a:rPr lang="it-IT" dirty="0"/>
              <a:t>Successivamente si crea manualmente questo prospetto:</a:t>
            </a:r>
          </a:p>
          <a:p>
            <a:endParaRPr lang="it-IT" dirty="0"/>
          </a:p>
        </p:txBody>
      </p:sp>
      <p:sp>
        <p:nvSpPr>
          <p:cNvPr id="12" name="CasellaDiTesto 11">
            <a:extLst>
              <a:ext uri="{FF2B5EF4-FFF2-40B4-BE49-F238E27FC236}">
                <a16:creationId xmlns:a16="http://schemas.microsoft.com/office/drawing/2014/main" id="{0E4E5E03-9843-151C-10AA-421DBC7B94A5}"/>
              </a:ext>
            </a:extLst>
          </p:cNvPr>
          <p:cNvSpPr txBox="1"/>
          <p:nvPr/>
        </p:nvSpPr>
        <p:spPr>
          <a:xfrm>
            <a:off x="701039" y="4372406"/>
            <a:ext cx="928116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Si assegna il nome a ciascuna di queste colonne, selezionandole come in figura. Quindi attraverso il comando Create from Selection, si vede che in Name Manager compaiono i nomi delle tre aree ed ognuna comprende i paesi di riferimento. </a:t>
            </a:r>
          </a:p>
          <a:p>
            <a:endParaRPr lang="it-IT" dirty="0"/>
          </a:p>
        </p:txBody>
      </p:sp>
      <p:pic>
        <p:nvPicPr>
          <p:cNvPr id="4" name="Picture 3">
            <a:extLst>
              <a:ext uri="{FF2B5EF4-FFF2-40B4-BE49-F238E27FC236}">
                <a16:creationId xmlns:a16="http://schemas.microsoft.com/office/drawing/2014/main" id="{1090E79E-298E-22DF-656F-872D3828CAD9}"/>
              </a:ext>
            </a:extLst>
          </p:cNvPr>
          <p:cNvPicPr>
            <a:picLocks noChangeAspect="1"/>
          </p:cNvPicPr>
          <p:nvPr/>
        </p:nvPicPr>
        <p:blipFill>
          <a:blip r:embed="rId3"/>
          <a:stretch>
            <a:fillRect/>
          </a:stretch>
        </p:blipFill>
        <p:spPr>
          <a:xfrm>
            <a:off x="6485639" y="3055717"/>
            <a:ext cx="3667637" cy="1324160"/>
          </a:xfrm>
          <a:prstGeom prst="rect">
            <a:avLst/>
          </a:prstGeom>
        </p:spPr>
      </p:pic>
      <p:pic>
        <p:nvPicPr>
          <p:cNvPr id="6" name="Picture 5">
            <a:extLst>
              <a:ext uri="{FF2B5EF4-FFF2-40B4-BE49-F238E27FC236}">
                <a16:creationId xmlns:a16="http://schemas.microsoft.com/office/drawing/2014/main" id="{379740C2-8795-8D60-BB6C-51D82C5F9177}"/>
              </a:ext>
            </a:extLst>
          </p:cNvPr>
          <p:cNvPicPr>
            <a:picLocks noChangeAspect="1"/>
          </p:cNvPicPr>
          <p:nvPr/>
        </p:nvPicPr>
        <p:blipFill>
          <a:blip r:embed="rId4"/>
          <a:stretch>
            <a:fillRect/>
          </a:stretch>
        </p:blipFill>
        <p:spPr>
          <a:xfrm>
            <a:off x="6743423" y="5233577"/>
            <a:ext cx="3781953" cy="1267002"/>
          </a:xfrm>
          <a:prstGeom prst="rect">
            <a:avLst/>
          </a:prstGeom>
        </p:spPr>
      </p:pic>
    </p:spTree>
    <p:extLst>
      <p:ext uri="{BB962C8B-B14F-4D97-AF65-F5344CB8AC3E}">
        <p14:creationId xmlns:p14="http://schemas.microsoft.com/office/powerpoint/2010/main" val="1674378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CC07F-3D02-AFB3-14A8-90D93424656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668CFA6-F521-2735-D204-94AC5256433E}"/>
              </a:ext>
            </a:extLst>
          </p:cNvPr>
          <p:cNvSpPr>
            <a:spLocks noGrp="1"/>
          </p:cNvSpPr>
          <p:nvPr>
            <p:ph type="sldNum" sz="quarter" idx="4"/>
          </p:nvPr>
        </p:nvSpPr>
        <p:spPr/>
        <p:txBody>
          <a:bodyPr rtlCol="0"/>
          <a:lstStyle/>
          <a:p>
            <a:pPr rtl="0"/>
            <a:fld id="{294A09A9-5501-47C1-A89A-A340965A2BE2}" type="slidenum">
              <a:rPr lang="en-GB" smtClean="0"/>
              <a:pPr rtl="0"/>
              <a:t>22</a:t>
            </a:fld>
            <a:endParaRPr lang="en-GB"/>
          </a:p>
        </p:txBody>
      </p:sp>
      <p:sp>
        <p:nvSpPr>
          <p:cNvPr id="10" name="CasellaDiTesto 9">
            <a:extLst>
              <a:ext uri="{FF2B5EF4-FFF2-40B4-BE49-F238E27FC236}">
                <a16:creationId xmlns:a16="http://schemas.microsoft.com/office/drawing/2014/main" id="{DF903BA6-CBA6-229A-EEA2-17129401CE1B}"/>
              </a:ext>
            </a:extLst>
          </p:cNvPr>
          <p:cNvSpPr txBox="1"/>
          <p:nvPr/>
        </p:nvSpPr>
        <p:spPr>
          <a:xfrm>
            <a:off x="305950" y="637205"/>
            <a:ext cx="99462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it-IT" dirty="0"/>
          </a:p>
          <a:p>
            <a:r>
              <a:rPr lang="it-IT" dirty="0"/>
              <a:t>Inseriamo ora  il Data Validation, ma come riferimento si utilizza la formula INDIRECT che prende come argomento la cella in cui c’è il primo Data validation:</a:t>
            </a:r>
          </a:p>
        </p:txBody>
      </p:sp>
      <p:pic>
        <p:nvPicPr>
          <p:cNvPr id="6" name="Picture 5">
            <a:extLst>
              <a:ext uri="{FF2B5EF4-FFF2-40B4-BE49-F238E27FC236}">
                <a16:creationId xmlns:a16="http://schemas.microsoft.com/office/drawing/2014/main" id="{AF59FA52-FBFF-B13C-ED86-F101C316616E}"/>
              </a:ext>
            </a:extLst>
          </p:cNvPr>
          <p:cNvPicPr>
            <a:picLocks noChangeAspect="1"/>
          </p:cNvPicPr>
          <p:nvPr/>
        </p:nvPicPr>
        <p:blipFill>
          <a:blip r:embed="rId3"/>
          <a:stretch>
            <a:fillRect/>
          </a:stretch>
        </p:blipFill>
        <p:spPr>
          <a:xfrm>
            <a:off x="1939794" y="2114533"/>
            <a:ext cx="4521488" cy="3124471"/>
          </a:xfrm>
          <a:prstGeom prst="rect">
            <a:avLst/>
          </a:prstGeom>
        </p:spPr>
      </p:pic>
      <p:sp>
        <p:nvSpPr>
          <p:cNvPr id="5" name="CasellaDiTesto 4">
            <a:extLst>
              <a:ext uri="{FF2B5EF4-FFF2-40B4-BE49-F238E27FC236}">
                <a16:creationId xmlns:a16="http://schemas.microsoft.com/office/drawing/2014/main" id="{F9696350-AA38-8E36-8C99-F45D9F9FC851}"/>
              </a:ext>
            </a:extLst>
          </p:cNvPr>
          <p:cNvSpPr txBox="1"/>
          <p:nvPr/>
        </p:nvSpPr>
        <p:spPr>
          <a:xfrm>
            <a:off x="3947160" y="5562600"/>
            <a:ext cx="713232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Attraverso la formula INDIRECT si è quindi creato il Conditional Data Validation; nella cella C9 compaiono i nomi correlati all'area inserita nella cella C8. </a:t>
            </a:r>
          </a:p>
        </p:txBody>
      </p:sp>
    </p:spTree>
    <p:extLst>
      <p:ext uri="{BB962C8B-B14F-4D97-AF65-F5344CB8AC3E}">
        <p14:creationId xmlns:p14="http://schemas.microsoft.com/office/powerpoint/2010/main" val="4004459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77D6-8F4E-57F4-BEA2-293476D8B7E5}"/>
              </a:ext>
            </a:extLst>
          </p:cNvPr>
          <p:cNvSpPr>
            <a:spLocks noGrp="1"/>
          </p:cNvSpPr>
          <p:nvPr>
            <p:ph type="title"/>
          </p:nvPr>
        </p:nvSpPr>
        <p:spPr/>
        <p:txBody>
          <a:bodyPr/>
          <a:lstStyle/>
          <a:p>
            <a:r>
              <a:rPr lang="it-IT" dirty="0"/>
              <a:t>Altro metodo</a:t>
            </a:r>
            <a:endParaRPr lang="en-US" dirty="0"/>
          </a:p>
        </p:txBody>
      </p:sp>
      <p:sp>
        <p:nvSpPr>
          <p:cNvPr id="3" name="Content Placeholder 2">
            <a:extLst>
              <a:ext uri="{FF2B5EF4-FFF2-40B4-BE49-F238E27FC236}">
                <a16:creationId xmlns:a16="http://schemas.microsoft.com/office/drawing/2014/main" id="{74EEFC8F-E5B1-1542-17EE-5C32B11A1D34}"/>
              </a:ext>
            </a:extLst>
          </p:cNvPr>
          <p:cNvSpPr>
            <a:spLocks noGrp="1"/>
          </p:cNvSpPr>
          <p:nvPr>
            <p:ph idx="1"/>
          </p:nvPr>
        </p:nvSpPr>
        <p:spPr/>
        <p:txBody>
          <a:bodyPr/>
          <a:lstStyle/>
          <a:p>
            <a:r>
              <a:rPr lang="it-IT" dirty="0"/>
              <a:t>Usare la funzione filter</a:t>
            </a:r>
          </a:p>
          <a:p>
            <a:endParaRPr lang="en-US" dirty="0"/>
          </a:p>
        </p:txBody>
      </p:sp>
      <p:sp>
        <p:nvSpPr>
          <p:cNvPr id="4" name="Date Placeholder 3">
            <a:extLst>
              <a:ext uri="{FF2B5EF4-FFF2-40B4-BE49-F238E27FC236}">
                <a16:creationId xmlns:a16="http://schemas.microsoft.com/office/drawing/2014/main" id="{FF1824BB-A3C5-2E6F-6FEF-4686D8A3C673}"/>
              </a:ext>
            </a:extLst>
          </p:cNvPr>
          <p:cNvSpPr>
            <a:spLocks noGrp="1"/>
          </p:cNvSpPr>
          <p:nvPr>
            <p:ph type="dt" sz="half" idx="2"/>
          </p:nvPr>
        </p:nvSpPr>
        <p:spPr/>
        <p:txBody>
          <a:bodyPr/>
          <a:lstStyle/>
          <a:p>
            <a:pPr rtl="0"/>
            <a:r>
              <a:rPr lang="en-GB" noProof="0"/>
              <a:t>10/9/2021</a:t>
            </a:r>
          </a:p>
        </p:txBody>
      </p:sp>
      <p:sp>
        <p:nvSpPr>
          <p:cNvPr id="5" name="Footer Placeholder 4">
            <a:extLst>
              <a:ext uri="{FF2B5EF4-FFF2-40B4-BE49-F238E27FC236}">
                <a16:creationId xmlns:a16="http://schemas.microsoft.com/office/drawing/2014/main" id="{C8497644-10F1-22CF-F5A2-F2D9AF9B22B6}"/>
              </a:ext>
            </a:extLst>
          </p:cNvPr>
          <p:cNvSpPr>
            <a:spLocks noGrp="1"/>
          </p:cNvSpPr>
          <p:nvPr>
            <p:ph type="ftr" sz="quarter" idx="3"/>
          </p:nvPr>
        </p:nvSpPr>
        <p:spPr/>
        <p:txBody>
          <a:bodyPr/>
          <a:lstStyle/>
          <a:p>
            <a:pPr rtl="0"/>
            <a:r>
              <a:rPr lang="en-GB" noProof="0"/>
              <a:t>PRESENTATION TITLE</a:t>
            </a:r>
          </a:p>
        </p:txBody>
      </p:sp>
      <p:sp>
        <p:nvSpPr>
          <p:cNvPr id="6" name="Slide Number Placeholder 5">
            <a:extLst>
              <a:ext uri="{FF2B5EF4-FFF2-40B4-BE49-F238E27FC236}">
                <a16:creationId xmlns:a16="http://schemas.microsoft.com/office/drawing/2014/main" id="{A3A6C6B4-5DE8-4F34-763A-0583233FC068}"/>
              </a:ext>
            </a:extLst>
          </p:cNvPr>
          <p:cNvSpPr>
            <a:spLocks noGrp="1"/>
          </p:cNvSpPr>
          <p:nvPr>
            <p:ph type="sldNum" sz="quarter" idx="4"/>
          </p:nvPr>
        </p:nvSpPr>
        <p:spPr/>
        <p:txBody>
          <a:bodyPr/>
          <a:lstStyle/>
          <a:p>
            <a:pPr rtl="0"/>
            <a:fld id="{294A09A9-5501-47C1-A89A-A340965A2BE2}" type="slidenum">
              <a:rPr lang="en-GB" noProof="0" smtClean="0"/>
              <a:pPr rtl="0"/>
              <a:t>23</a:t>
            </a:fld>
            <a:endParaRPr lang="en-GB" noProof="0"/>
          </a:p>
        </p:txBody>
      </p:sp>
      <p:pic>
        <p:nvPicPr>
          <p:cNvPr id="8" name="Picture 7">
            <a:extLst>
              <a:ext uri="{FF2B5EF4-FFF2-40B4-BE49-F238E27FC236}">
                <a16:creationId xmlns:a16="http://schemas.microsoft.com/office/drawing/2014/main" id="{B0A5B446-7A57-D985-2903-C2030135F6A7}"/>
              </a:ext>
            </a:extLst>
          </p:cNvPr>
          <p:cNvPicPr>
            <a:picLocks noChangeAspect="1"/>
          </p:cNvPicPr>
          <p:nvPr/>
        </p:nvPicPr>
        <p:blipFill>
          <a:blip r:embed="rId2"/>
          <a:stretch>
            <a:fillRect/>
          </a:stretch>
        </p:blipFill>
        <p:spPr>
          <a:xfrm>
            <a:off x="4615705" y="2821503"/>
            <a:ext cx="3334215" cy="2886478"/>
          </a:xfrm>
          <a:prstGeom prst="rect">
            <a:avLst/>
          </a:prstGeom>
        </p:spPr>
      </p:pic>
    </p:spTree>
    <p:extLst>
      <p:ext uri="{BB962C8B-B14F-4D97-AF65-F5344CB8AC3E}">
        <p14:creationId xmlns:p14="http://schemas.microsoft.com/office/powerpoint/2010/main" val="357943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48069-6F74-9F3D-9F32-D972B1EC63CE}"/>
              </a:ext>
            </a:extLst>
          </p:cNvPr>
          <p:cNvSpPr>
            <a:spLocks noGrp="1"/>
          </p:cNvSpPr>
          <p:nvPr>
            <p:ph type="title"/>
          </p:nvPr>
        </p:nvSpPr>
        <p:spPr/>
        <p:txBody>
          <a:bodyPr/>
          <a:lstStyle/>
          <a:p>
            <a:br>
              <a:rPr lang="en-US" dirty="0"/>
            </a:br>
            <a:br>
              <a:rPr lang="en-US" dirty="0"/>
            </a:br>
            <a:br>
              <a:rPr lang="en-US" dirty="0"/>
            </a:br>
            <a:br>
              <a:rPr lang="en-US" dirty="0"/>
            </a:br>
            <a:r>
              <a:rPr lang="en-US" dirty="0"/>
              <a:t>Filter function: 	 </a:t>
            </a:r>
          </a:p>
        </p:txBody>
      </p:sp>
      <p:sp>
        <p:nvSpPr>
          <p:cNvPr id="3" name="Content Placeholder 2">
            <a:extLst>
              <a:ext uri="{FF2B5EF4-FFF2-40B4-BE49-F238E27FC236}">
                <a16:creationId xmlns:a16="http://schemas.microsoft.com/office/drawing/2014/main" id="{4A405B30-F1DF-AB53-9A55-1116033F6B17}"/>
              </a:ext>
            </a:extLst>
          </p:cNvPr>
          <p:cNvSpPr>
            <a:spLocks noGrp="1"/>
          </p:cNvSpPr>
          <p:nvPr>
            <p:ph idx="1"/>
          </p:nvPr>
        </p:nvSpPr>
        <p:spPr/>
        <p:txBody>
          <a:bodyPr/>
          <a:lstStyle/>
          <a:p>
            <a:r>
              <a:rPr lang="it-IT" dirty="0"/>
              <a:t>Esempi di utilizzo della funzione filtro</a:t>
            </a:r>
          </a:p>
          <a:p>
            <a:r>
              <a:rPr lang="it-IT" dirty="0"/>
              <a:t>https://exceloffthegrid.com/filter-function-in-excel/ </a:t>
            </a:r>
          </a:p>
          <a:p>
            <a:endParaRPr lang="en-US" dirty="0"/>
          </a:p>
        </p:txBody>
      </p:sp>
      <p:sp>
        <p:nvSpPr>
          <p:cNvPr id="4" name="Date Placeholder 3">
            <a:extLst>
              <a:ext uri="{FF2B5EF4-FFF2-40B4-BE49-F238E27FC236}">
                <a16:creationId xmlns:a16="http://schemas.microsoft.com/office/drawing/2014/main" id="{94311AD6-4283-68EA-B4C0-13C4FB55BFAF}"/>
              </a:ext>
            </a:extLst>
          </p:cNvPr>
          <p:cNvSpPr>
            <a:spLocks noGrp="1"/>
          </p:cNvSpPr>
          <p:nvPr>
            <p:ph type="dt" sz="half" idx="2"/>
          </p:nvPr>
        </p:nvSpPr>
        <p:spPr/>
        <p:txBody>
          <a:bodyPr/>
          <a:lstStyle/>
          <a:p>
            <a:pPr rtl="0"/>
            <a:r>
              <a:rPr lang="en-GB" noProof="0"/>
              <a:t>10/9/2021</a:t>
            </a:r>
          </a:p>
        </p:txBody>
      </p:sp>
      <p:sp>
        <p:nvSpPr>
          <p:cNvPr id="5" name="Footer Placeholder 4">
            <a:extLst>
              <a:ext uri="{FF2B5EF4-FFF2-40B4-BE49-F238E27FC236}">
                <a16:creationId xmlns:a16="http://schemas.microsoft.com/office/drawing/2014/main" id="{A8C715D5-470E-24FB-5A88-B2F7763BE768}"/>
              </a:ext>
            </a:extLst>
          </p:cNvPr>
          <p:cNvSpPr>
            <a:spLocks noGrp="1"/>
          </p:cNvSpPr>
          <p:nvPr>
            <p:ph type="ftr" sz="quarter" idx="3"/>
          </p:nvPr>
        </p:nvSpPr>
        <p:spPr/>
        <p:txBody>
          <a:bodyPr/>
          <a:lstStyle/>
          <a:p>
            <a:pPr rtl="0"/>
            <a:r>
              <a:rPr lang="en-GB" noProof="0"/>
              <a:t>PRESENTATION TITLE</a:t>
            </a:r>
          </a:p>
        </p:txBody>
      </p:sp>
      <p:sp>
        <p:nvSpPr>
          <p:cNvPr id="6" name="Slide Number Placeholder 5">
            <a:extLst>
              <a:ext uri="{FF2B5EF4-FFF2-40B4-BE49-F238E27FC236}">
                <a16:creationId xmlns:a16="http://schemas.microsoft.com/office/drawing/2014/main" id="{557B8B11-0555-93C3-230A-8C5A3BEC2118}"/>
              </a:ext>
            </a:extLst>
          </p:cNvPr>
          <p:cNvSpPr>
            <a:spLocks noGrp="1"/>
          </p:cNvSpPr>
          <p:nvPr>
            <p:ph type="sldNum" sz="quarter" idx="4"/>
          </p:nvPr>
        </p:nvSpPr>
        <p:spPr/>
        <p:txBody>
          <a:bodyPr/>
          <a:lstStyle/>
          <a:p>
            <a:pPr rtl="0"/>
            <a:fld id="{294A09A9-5501-47C1-A89A-A340965A2BE2}" type="slidenum">
              <a:rPr lang="en-GB" noProof="0" smtClean="0"/>
              <a:pPr rtl="0"/>
              <a:t>24</a:t>
            </a:fld>
            <a:endParaRPr lang="en-GB" noProof="0"/>
          </a:p>
        </p:txBody>
      </p:sp>
      <p:pic>
        <p:nvPicPr>
          <p:cNvPr id="8" name="Picture 7">
            <a:hlinkClick r:id="rId2"/>
            <a:extLst>
              <a:ext uri="{FF2B5EF4-FFF2-40B4-BE49-F238E27FC236}">
                <a16:creationId xmlns:a16="http://schemas.microsoft.com/office/drawing/2014/main" id="{24C85C8F-ED0F-C110-0649-355962B4B0EC}"/>
              </a:ext>
            </a:extLst>
          </p:cNvPr>
          <p:cNvPicPr>
            <a:picLocks noChangeAspect="1"/>
          </p:cNvPicPr>
          <p:nvPr/>
        </p:nvPicPr>
        <p:blipFill>
          <a:blip r:embed="rId3"/>
          <a:stretch>
            <a:fillRect/>
          </a:stretch>
        </p:blipFill>
        <p:spPr>
          <a:xfrm>
            <a:off x="1245325" y="3287464"/>
            <a:ext cx="5772956" cy="2819794"/>
          </a:xfrm>
          <a:prstGeom prst="rect">
            <a:avLst/>
          </a:prstGeom>
        </p:spPr>
      </p:pic>
    </p:spTree>
    <p:extLst>
      <p:ext uri="{BB962C8B-B14F-4D97-AF65-F5344CB8AC3E}">
        <p14:creationId xmlns:p14="http://schemas.microsoft.com/office/powerpoint/2010/main" val="372804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4521-0A19-A7D2-C0BC-ABA575A19735}"/>
              </a:ext>
            </a:extLst>
          </p:cNvPr>
          <p:cNvSpPr>
            <a:spLocks noGrp="1"/>
          </p:cNvSpPr>
          <p:nvPr>
            <p:ph type="title"/>
          </p:nvPr>
        </p:nvSpPr>
        <p:spPr/>
        <p:txBody>
          <a:bodyPr/>
          <a:lstStyle/>
          <a:p>
            <a:br>
              <a:rPr lang="en-US" b="1" i="0" u="none" strike="noStrike" dirty="0">
                <a:solidFill>
                  <a:srgbClr val="333333"/>
                </a:solidFill>
                <a:effectLst/>
                <a:latin typeface="Cantora One"/>
              </a:rPr>
            </a:br>
            <a:r>
              <a:rPr lang="en-US" b="1" i="0" u="none" strike="noStrike" dirty="0">
                <a:solidFill>
                  <a:srgbClr val="333333"/>
                </a:solidFill>
                <a:effectLst/>
                <a:latin typeface="Cantora One"/>
              </a:rPr>
              <a:t>Excel Basics: How to add drop down list to validate data</a:t>
            </a:r>
            <a:endParaRPr lang="en-US" dirty="0"/>
          </a:p>
        </p:txBody>
      </p:sp>
      <p:pic>
        <p:nvPicPr>
          <p:cNvPr id="8" name="Content Placeholder 7">
            <a:hlinkClick r:id="rId2"/>
            <a:extLst>
              <a:ext uri="{FF2B5EF4-FFF2-40B4-BE49-F238E27FC236}">
                <a16:creationId xmlns:a16="http://schemas.microsoft.com/office/drawing/2014/main" id="{35530F36-E421-CFA9-19C8-B20D226BF7D6}"/>
              </a:ext>
            </a:extLst>
          </p:cNvPr>
          <p:cNvPicPr>
            <a:picLocks noGrp="1" noChangeAspect="1"/>
          </p:cNvPicPr>
          <p:nvPr>
            <p:ph idx="1"/>
          </p:nvPr>
        </p:nvPicPr>
        <p:blipFill>
          <a:blip r:embed="rId3"/>
          <a:stretch>
            <a:fillRect/>
          </a:stretch>
        </p:blipFill>
        <p:spPr>
          <a:xfrm>
            <a:off x="2493879" y="2017713"/>
            <a:ext cx="7126455" cy="3367087"/>
          </a:xfrm>
        </p:spPr>
      </p:pic>
      <p:sp>
        <p:nvSpPr>
          <p:cNvPr id="4" name="Date Placeholder 3">
            <a:extLst>
              <a:ext uri="{FF2B5EF4-FFF2-40B4-BE49-F238E27FC236}">
                <a16:creationId xmlns:a16="http://schemas.microsoft.com/office/drawing/2014/main" id="{676A5918-47A0-794A-3A54-2BB058F8212E}"/>
              </a:ext>
            </a:extLst>
          </p:cNvPr>
          <p:cNvSpPr>
            <a:spLocks noGrp="1"/>
          </p:cNvSpPr>
          <p:nvPr>
            <p:ph type="dt" sz="half" idx="2"/>
          </p:nvPr>
        </p:nvSpPr>
        <p:spPr/>
        <p:txBody>
          <a:bodyPr/>
          <a:lstStyle/>
          <a:p>
            <a:pPr rtl="0"/>
            <a:r>
              <a:rPr lang="en-GB" noProof="0"/>
              <a:t>10/9/2021</a:t>
            </a:r>
          </a:p>
        </p:txBody>
      </p:sp>
      <p:sp>
        <p:nvSpPr>
          <p:cNvPr id="5" name="Footer Placeholder 4">
            <a:extLst>
              <a:ext uri="{FF2B5EF4-FFF2-40B4-BE49-F238E27FC236}">
                <a16:creationId xmlns:a16="http://schemas.microsoft.com/office/drawing/2014/main" id="{B7341072-74F7-7D08-F0F4-84B8728D0B0D}"/>
              </a:ext>
            </a:extLst>
          </p:cNvPr>
          <p:cNvSpPr>
            <a:spLocks noGrp="1"/>
          </p:cNvSpPr>
          <p:nvPr>
            <p:ph type="ftr" sz="quarter" idx="3"/>
          </p:nvPr>
        </p:nvSpPr>
        <p:spPr/>
        <p:txBody>
          <a:bodyPr/>
          <a:lstStyle/>
          <a:p>
            <a:pPr rtl="0"/>
            <a:r>
              <a:rPr lang="en-GB" noProof="0"/>
              <a:t>PRESENTATION TITLE</a:t>
            </a:r>
          </a:p>
        </p:txBody>
      </p:sp>
      <p:sp>
        <p:nvSpPr>
          <p:cNvPr id="6" name="Slide Number Placeholder 5">
            <a:extLst>
              <a:ext uri="{FF2B5EF4-FFF2-40B4-BE49-F238E27FC236}">
                <a16:creationId xmlns:a16="http://schemas.microsoft.com/office/drawing/2014/main" id="{39240D16-D300-9BF9-26B6-8F4DA6E9A6BA}"/>
              </a:ext>
            </a:extLst>
          </p:cNvPr>
          <p:cNvSpPr>
            <a:spLocks noGrp="1"/>
          </p:cNvSpPr>
          <p:nvPr>
            <p:ph type="sldNum" sz="quarter" idx="4"/>
          </p:nvPr>
        </p:nvSpPr>
        <p:spPr/>
        <p:txBody>
          <a:bodyPr/>
          <a:lstStyle/>
          <a:p>
            <a:pPr rtl="0"/>
            <a:fld id="{294A09A9-5501-47C1-A89A-A340965A2BE2}" type="slidenum">
              <a:rPr lang="en-GB" noProof="0" smtClean="0"/>
              <a:pPr rtl="0"/>
              <a:t>3</a:t>
            </a:fld>
            <a:endParaRPr lang="en-GB" noProof="0"/>
          </a:p>
        </p:txBody>
      </p:sp>
    </p:spTree>
    <p:extLst>
      <p:ext uri="{BB962C8B-B14F-4D97-AF65-F5344CB8AC3E}">
        <p14:creationId xmlns:p14="http://schemas.microsoft.com/office/powerpoint/2010/main" val="353806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BE423-56F1-2255-66DE-ABC079423A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3DDB8F-3000-FED6-4263-93B66C9B532E}"/>
              </a:ext>
            </a:extLst>
          </p:cNvPr>
          <p:cNvSpPr>
            <a:spLocks noGrp="1"/>
          </p:cNvSpPr>
          <p:nvPr>
            <p:ph type="title"/>
          </p:nvPr>
        </p:nvSpPr>
        <p:spPr>
          <a:xfrm>
            <a:off x="1167492" y="381000"/>
            <a:ext cx="9779183" cy="1325563"/>
          </a:xfrm>
        </p:spPr>
        <p:txBody>
          <a:bodyPr rtlCol="0"/>
          <a:lstStyle/>
          <a:p>
            <a:pPr algn="ctr"/>
            <a:r>
              <a:rPr lang="en-GB" sz="4400" dirty="0"/>
              <a:t>Introduzione: </a:t>
            </a:r>
            <a:br>
              <a:rPr lang="en-GB" sz="4400" dirty="0"/>
            </a:br>
            <a:r>
              <a:rPr lang="en-GB" sz="4400" dirty="0"/>
              <a:t>Cos'è il Data Validation?</a:t>
            </a:r>
            <a:endParaRPr lang="it-IT" dirty="0"/>
          </a:p>
        </p:txBody>
      </p:sp>
      <p:sp>
        <p:nvSpPr>
          <p:cNvPr id="3" name="Content Placeholder 2">
            <a:extLst>
              <a:ext uri="{FF2B5EF4-FFF2-40B4-BE49-F238E27FC236}">
                <a16:creationId xmlns:a16="http://schemas.microsoft.com/office/drawing/2014/main" id="{DC2738F9-498F-73F2-EC16-D7A2204091D8}"/>
              </a:ext>
            </a:extLst>
          </p:cNvPr>
          <p:cNvSpPr>
            <a:spLocks noGrp="1"/>
          </p:cNvSpPr>
          <p:nvPr>
            <p:ph type="body" idx="1"/>
          </p:nvPr>
        </p:nvSpPr>
        <p:spPr>
          <a:xfrm>
            <a:off x="427135" y="2509393"/>
            <a:ext cx="9779183" cy="3436483"/>
          </a:xfrm>
        </p:spPr>
        <p:txBody>
          <a:bodyPr vert="horz" lIns="91440" tIns="45720" rIns="91440" bIns="45720" rtlCol="0" anchor="t">
            <a:normAutofit fontScale="92500" lnSpcReduction="20000"/>
          </a:bodyPr>
          <a:lstStyle/>
          <a:p>
            <a:pPr marL="342900" indent="-342900">
              <a:buFont typeface="Arial" panose="020B0604020202020204" pitchFamily="34" charset="0"/>
              <a:buChar char="•"/>
            </a:pPr>
            <a:r>
              <a:rPr lang="it-IT" dirty="0"/>
              <a:t>Il Data Validation in Excel è una funzionalità che consente di controllare i dati prima che vengano utilizzati, garantendo che siano validi, corretti e accurati. </a:t>
            </a:r>
          </a:p>
          <a:p>
            <a:pPr marL="342900" indent="-342900">
              <a:buFont typeface="Arial" panose="020B0604020202020204" pitchFamily="34" charset="0"/>
              <a:buChar char="•"/>
            </a:pPr>
            <a:r>
              <a:rPr lang="it-IT" dirty="0"/>
              <a:t>Se un utente inserisce un dato che non rispetta le regole di convalida impostate, Excel può mostrare un messaggio di errore. </a:t>
            </a:r>
          </a:p>
          <a:p>
            <a:pPr marL="342900" indent="-342900">
              <a:buFont typeface="Arial" panose="020B0604020202020204" pitchFamily="34" charset="0"/>
              <a:buChar char="•"/>
            </a:pPr>
            <a:r>
              <a:rPr lang="it-IT" dirty="0"/>
              <a:t>In questo modo, si assicura che le informazioni siano precise, affidabili e coerenti.</a:t>
            </a:r>
            <a:endParaRPr lang="en-GB" dirty="0"/>
          </a:p>
        </p:txBody>
      </p:sp>
      <p:sp>
        <p:nvSpPr>
          <p:cNvPr id="6" name="Slide Number Placeholder 5">
            <a:extLst>
              <a:ext uri="{FF2B5EF4-FFF2-40B4-BE49-F238E27FC236}">
                <a16:creationId xmlns:a16="http://schemas.microsoft.com/office/drawing/2014/main" id="{6F39B5D7-5A0F-D380-8AC6-C427B41E7161}"/>
              </a:ext>
            </a:extLst>
          </p:cNvPr>
          <p:cNvSpPr>
            <a:spLocks noGrp="1"/>
          </p:cNvSpPr>
          <p:nvPr>
            <p:ph type="sldNum" sz="quarter" idx="12"/>
          </p:nvPr>
        </p:nvSpPr>
        <p:spPr>
          <a:xfrm>
            <a:off x="10206318" y="6356350"/>
            <a:ext cx="1604682" cy="365125"/>
          </a:xfrm>
        </p:spPr>
        <p:txBody>
          <a:bodyPr rtlCol="0"/>
          <a:lstStyle/>
          <a:p>
            <a:pPr rtl="0"/>
            <a:fld id="{294A09A9-5501-47C1-A89A-A340965A2BE2}" type="slidenum">
              <a:rPr lang="en-GB" smtClean="0"/>
              <a:pPr rtl="0"/>
              <a:t>4</a:t>
            </a:fld>
            <a:endParaRPr lang="en-GB"/>
          </a:p>
        </p:txBody>
      </p:sp>
    </p:spTree>
    <p:extLst>
      <p:ext uri="{BB962C8B-B14F-4D97-AF65-F5344CB8AC3E}">
        <p14:creationId xmlns:p14="http://schemas.microsoft.com/office/powerpoint/2010/main" val="320972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1052473" y="-122208"/>
            <a:ext cx="9779183" cy="1325563"/>
          </a:xfrm>
        </p:spPr>
        <p:txBody>
          <a:bodyPr rtlCol="0"/>
          <a:lstStyle/>
          <a:p>
            <a:r>
              <a:rPr lang="en-GB" sz="4400" dirty="0" err="1"/>
              <a:t>Alcuni</a:t>
            </a:r>
            <a:r>
              <a:rPr lang="en-GB" sz="4400" dirty="0"/>
              <a:t> </a:t>
            </a:r>
            <a:r>
              <a:rPr lang="en-GB" sz="4400" dirty="0" err="1"/>
              <a:t>utilizzi</a:t>
            </a:r>
            <a:endParaRPr lang="en-GB" sz="4400" dirty="0"/>
          </a:p>
        </p:txBody>
      </p:sp>
      <p:pic>
        <p:nvPicPr>
          <p:cNvPr id="10" name="Segnaposto contenuto 9" descr="Immagine che contiene testo, schermata, schermo, software&#10;&#10;Descrizione generata automaticamente">
            <a:extLst>
              <a:ext uri="{FF2B5EF4-FFF2-40B4-BE49-F238E27FC236}">
                <a16:creationId xmlns:a16="http://schemas.microsoft.com/office/drawing/2014/main" id="{263443F1-7A04-5C80-7A99-1D4E4B8DBE86}"/>
              </a:ext>
            </a:extLst>
          </p:cNvPr>
          <p:cNvPicPr>
            <a:picLocks noGrp="1" noChangeAspect="1"/>
          </p:cNvPicPr>
          <p:nvPr>
            <p:ph idx="11"/>
          </p:nvPr>
        </p:nvPicPr>
        <p:blipFill>
          <a:blip r:embed="rId3"/>
          <a:stretch>
            <a:fillRect/>
          </a:stretch>
        </p:blipFill>
        <p:spPr>
          <a:xfrm>
            <a:off x="310355" y="1531235"/>
            <a:ext cx="5069374" cy="4203117"/>
          </a:xfrm>
        </p:spPr>
      </p:pic>
      <p:sp>
        <p:nvSpPr>
          <p:cNvPr id="5" name="Content Placeholder 4">
            <a:extLst>
              <a:ext uri="{FF2B5EF4-FFF2-40B4-BE49-F238E27FC236}">
                <a16:creationId xmlns:a16="http://schemas.microsoft.com/office/drawing/2014/main" id="{BDB9D020-1E25-453D-83DF-1420ACD3968D}"/>
              </a:ext>
            </a:extLst>
          </p:cNvPr>
          <p:cNvSpPr>
            <a:spLocks noGrp="1"/>
          </p:cNvSpPr>
          <p:nvPr>
            <p:ph idx="10"/>
          </p:nvPr>
        </p:nvSpPr>
        <p:spPr>
          <a:xfrm>
            <a:off x="5751273" y="1291750"/>
            <a:ext cx="5756117" cy="4438876"/>
          </a:xfrm>
        </p:spPr>
        <p:txBody>
          <a:bodyPr vert="horz" lIns="91440" tIns="45720" rIns="91440" bIns="45720" rtlCol="0" anchor="t">
            <a:normAutofit lnSpcReduction="10000"/>
          </a:bodyPr>
          <a:lstStyle/>
          <a:p>
            <a:r>
              <a:rPr lang="en-GB" b="1" dirty="0"/>
              <a:t>Any Value</a:t>
            </a:r>
            <a:r>
              <a:rPr lang="en-GB" dirty="0"/>
              <a:t>: permette di inserire qualsiasi valore nelle celle di riferimento</a:t>
            </a:r>
          </a:p>
          <a:p>
            <a:r>
              <a:rPr lang="en-GB" b="1" dirty="0"/>
              <a:t>Whole number</a:t>
            </a:r>
            <a:r>
              <a:rPr lang="en-GB" dirty="0"/>
              <a:t>:</a:t>
            </a:r>
            <a:r>
              <a:rPr lang="en-GB" b="1" dirty="0"/>
              <a:t> </a:t>
            </a:r>
            <a:r>
              <a:rPr lang="en-GB" dirty="0"/>
              <a:t>consente di inserire solo numeri interi</a:t>
            </a:r>
            <a:endParaRPr lang="en-GB" b="1" dirty="0"/>
          </a:p>
          <a:p>
            <a:r>
              <a:rPr lang="en-GB" b="1" dirty="0"/>
              <a:t>Decimal</a:t>
            </a:r>
            <a:r>
              <a:rPr lang="en-GB" dirty="0"/>
              <a:t>: consente di inserire numeri interi e decimali</a:t>
            </a:r>
          </a:p>
          <a:p>
            <a:r>
              <a:rPr lang="en-GB" b="1" dirty="0"/>
              <a:t>List:</a:t>
            </a:r>
            <a:r>
              <a:rPr lang="en-GB" dirty="0"/>
              <a:t> consente di inserire solo i valori dell'elenco predefinito</a:t>
            </a:r>
          </a:p>
          <a:p>
            <a:r>
              <a:rPr lang="en-GB" b="1" dirty="0"/>
              <a:t>Date</a:t>
            </a:r>
            <a:r>
              <a:rPr lang="en-GB" dirty="0"/>
              <a:t>: consente di inserire solo date</a:t>
            </a:r>
          </a:p>
          <a:p>
            <a:r>
              <a:rPr lang="en-GB" b="1" dirty="0"/>
              <a:t>Time</a:t>
            </a:r>
            <a:r>
              <a:rPr lang="en-GB" dirty="0"/>
              <a:t>: consente di inserire solo orari</a:t>
            </a:r>
          </a:p>
          <a:p>
            <a:r>
              <a:rPr lang="en-GB" b="1" dirty="0"/>
              <a:t>Text length: </a:t>
            </a:r>
            <a:r>
              <a:rPr lang="en-GB" dirty="0"/>
              <a:t>consente di inserire solo la lunghezza specificata nella condizione</a:t>
            </a:r>
          </a:p>
          <a:p>
            <a:r>
              <a:rPr lang="en-GB" b="1" dirty="0"/>
              <a:t>Costum: </a:t>
            </a:r>
            <a:r>
              <a:rPr lang="en-GB" dirty="0"/>
              <a:t>consente di inserire una formula personalizzata per la convalida</a:t>
            </a:r>
          </a:p>
          <a:p>
            <a:endParaRPr lang="en-GB" dirty="0"/>
          </a:p>
          <a:p>
            <a:endParaRPr lang="en-GB" dirty="0"/>
          </a:p>
        </p:txBody>
      </p:sp>
      <p:sp>
        <p:nvSpPr>
          <p:cNvPr id="9" name="Slide Number Placeholder 8">
            <a:extLst>
              <a:ext uri="{FF2B5EF4-FFF2-40B4-BE49-F238E27FC236}">
                <a16:creationId xmlns:a16="http://schemas.microsoft.com/office/drawing/2014/main" id="{6FD448B0-743E-0045-8131-69B4EEC58365}"/>
              </a:ext>
            </a:extLst>
          </p:cNvPr>
          <p:cNvSpPr>
            <a:spLocks noGrp="1"/>
          </p:cNvSpPr>
          <p:nvPr>
            <p:ph type="sldNum" sz="quarter" idx="4"/>
          </p:nvPr>
        </p:nvSpPr>
        <p:spPr>
          <a:xfrm>
            <a:off x="10153276" y="6356350"/>
            <a:ext cx="1657723" cy="365125"/>
          </a:xfrm>
        </p:spPr>
        <p:txBody>
          <a:bodyPr rtlCol="0"/>
          <a:lstStyle/>
          <a:p>
            <a:pPr rtl="0"/>
            <a:fld id="{294A09A9-5501-47C1-A89A-A340965A2BE2}" type="slidenum">
              <a:rPr lang="en-GB" smtClean="0"/>
              <a:pPr rtl="0"/>
              <a:t>5</a:t>
            </a:fld>
            <a:endParaRPr lang="en-GB"/>
          </a:p>
        </p:txBody>
      </p:sp>
    </p:spTree>
    <p:extLst>
      <p:ext uri="{BB962C8B-B14F-4D97-AF65-F5344CB8AC3E}">
        <p14:creationId xmlns:p14="http://schemas.microsoft.com/office/powerpoint/2010/main" val="256311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40847" y="194094"/>
            <a:ext cx="10526805" cy="1325563"/>
          </a:xfrm>
        </p:spPr>
        <p:txBody>
          <a:bodyPr rtlCol="0"/>
          <a:lstStyle/>
          <a:p>
            <a:pPr algn="ctr"/>
            <a:r>
              <a:rPr lang="en-GB" sz="4400" dirty="0"/>
              <a:t>Come applicare il Data Validation: un esempio</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rtlCol="0"/>
          <a:lstStyle/>
          <a:p>
            <a:pPr rtl="0"/>
            <a:fld id="{294A09A9-5501-47C1-A89A-A340965A2BE2}" type="slidenum">
              <a:rPr lang="en-GB" smtClean="0"/>
              <a:pPr rtl="0"/>
              <a:t>6</a:t>
            </a:fld>
            <a:endParaRPr lang="en-GB"/>
          </a:p>
        </p:txBody>
      </p:sp>
      <p:sp>
        <p:nvSpPr>
          <p:cNvPr id="9" name="Segnaposto contenuto 8">
            <a:extLst>
              <a:ext uri="{FF2B5EF4-FFF2-40B4-BE49-F238E27FC236}">
                <a16:creationId xmlns:a16="http://schemas.microsoft.com/office/drawing/2014/main" id="{1BF20486-3622-D801-34CD-CE61575B3375}"/>
              </a:ext>
            </a:extLst>
          </p:cNvPr>
          <p:cNvSpPr>
            <a:spLocks noGrp="1"/>
          </p:cNvSpPr>
          <p:nvPr>
            <p:ph idx="1"/>
          </p:nvPr>
        </p:nvSpPr>
        <p:spPr>
          <a:xfrm>
            <a:off x="247343" y="1886278"/>
            <a:ext cx="7378162" cy="3568098"/>
          </a:xfrm>
        </p:spPr>
        <p:txBody>
          <a:bodyPr vert="horz" lIns="91440" tIns="45720" rIns="91440" bIns="45720" rtlCol="0" anchor="t">
            <a:noAutofit/>
          </a:bodyPr>
          <a:lstStyle/>
          <a:p>
            <a:r>
              <a:rPr lang="it-IT" sz="1800" dirty="0"/>
              <a:t>Di seguito si illustra come utilizzare il Data Validation per raccogliere i dati di un candidato intervistato.</a:t>
            </a:r>
          </a:p>
          <a:p>
            <a:r>
              <a:rPr lang="it-IT" sz="1800" dirty="0"/>
              <a:t>Si predispone questo prospetto. </a:t>
            </a:r>
          </a:p>
          <a:p>
            <a:r>
              <a:rPr lang="it-IT" sz="1800" dirty="0"/>
              <a:t>Ci si posiziona sulla cella C3, si clicca sulla scheda Data, in Data Tools, Data Validation.</a:t>
            </a:r>
          </a:p>
        </p:txBody>
      </p:sp>
      <p:cxnSp>
        <p:nvCxnSpPr>
          <p:cNvPr id="13" name="Connettore 2 12">
            <a:extLst>
              <a:ext uri="{FF2B5EF4-FFF2-40B4-BE49-F238E27FC236}">
                <a16:creationId xmlns:a16="http://schemas.microsoft.com/office/drawing/2014/main" id="{43F537C9-905B-3F8A-576B-EB83602827C9}"/>
              </a:ext>
            </a:extLst>
          </p:cNvPr>
          <p:cNvCxnSpPr/>
          <p:nvPr/>
        </p:nvCxnSpPr>
        <p:spPr>
          <a:xfrm flipV="1">
            <a:off x="4416726" y="3282352"/>
            <a:ext cx="3085379" cy="57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 name="Immagine 2" descr="Immagine che contiene testo, schermata, Carattere, numero&#10;&#10;Descrizione generata automaticamente">
            <a:extLst>
              <a:ext uri="{FF2B5EF4-FFF2-40B4-BE49-F238E27FC236}">
                <a16:creationId xmlns:a16="http://schemas.microsoft.com/office/drawing/2014/main" id="{CF1A11E7-3702-C673-8574-9FDACE1A5FC3}"/>
              </a:ext>
            </a:extLst>
          </p:cNvPr>
          <p:cNvPicPr>
            <a:picLocks noChangeAspect="1"/>
          </p:cNvPicPr>
          <p:nvPr/>
        </p:nvPicPr>
        <p:blipFill>
          <a:blip r:embed="rId3"/>
          <a:stretch>
            <a:fillRect/>
          </a:stretch>
        </p:blipFill>
        <p:spPr>
          <a:xfrm>
            <a:off x="1540176" y="4166590"/>
            <a:ext cx="2876550" cy="2019300"/>
          </a:xfrm>
          <a:prstGeom prst="rect">
            <a:avLst/>
          </a:prstGeom>
        </p:spPr>
      </p:pic>
      <p:pic>
        <p:nvPicPr>
          <p:cNvPr id="5" name="Picture 4">
            <a:extLst>
              <a:ext uri="{FF2B5EF4-FFF2-40B4-BE49-F238E27FC236}">
                <a16:creationId xmlns:a16="http://schemas.microsoft.com/office/drawing/2014/main" id="{F825A14C-C08C-C26D-71E2-6805FDC8E17B}"/>
              </a:ext>
            </a:extLst>
          </p:cNvPr>
          <p:cNvPicPr>
            <a:picLocks noChangeAspect="1"/>
          </p:cNvPicPr>
          <p:nvPr/>
        </p:nvPicPr>
        <p:blipFill>
          <a:blip r:embed="rId4"/>
          <a:stretch>
            <a:fillRect/>
          </a:stretch>
        </p:blipFill>
        <p:spPr>
          <a:xfrm>
            <a:off x="7625505" y="1403624"/>
            <a:ext cx="4059251" cy="2918055"/>
          </a:xfrm>
          <a:prstGeom prst="rect">
            <a:avLst/>
          </a:prstGeom>
        </p:spPr>
      </p:pic>
    </p:spTree>
    <p:extLst>
      <p:ext uri="{BB962C8B-B14F-4D97-AF65-F5344CB8AC3E}">
        <p14:creationId xmlns:p14="http://schemas.microsoft.com/office/powerpoint/2010/main" val="1527386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B3DD4-5BFC-3252-8423-92BA6CB5C8E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2BD2D2A-7BF7-FB7A-2EC0-353DBA09F2E5}"/>
              </a:ext>
            </a:extLst>
          </p:cNvPr>
          <p:cNvSpPr>
            <a:spLocks noGrp="1"/>
          </p:cNvSpPr>
          <p:nvPr>
            <p:ph type="sldNum" sz="quarter" idx="4"/>
          </p:nvPr>
        </p:nvSpPr>
        <p:spPr/>
        <p:txBody>
          <a:bodyPr rtlCol="0"/>
          <a:lstStyle/>
          <a:p>
            <a:pPr rtl="0"/>
            <a:fld id="{294A09A9-5501-47C1-A89A-A340965A2BE2}" type="slidenum">
              <a:rPr lang="en-GB" smtClean="0"/>
              <a:pPr rtl="0"/>
              <a:t>7</a:t>
            </a:fld>
            <a:endParaRPr lang="en-GB"/>
          </a:p>
        </p:txBody>
      </p:sp>
      <p:sp>
        <p:nvSpPr>
          <p:cNvPr id="5" name="CasellaDiTesto 4">
            <a:extLst>
              <a:ext uri="{FF2B5EF4-FFF2-40B4-BE49-F238E27FC236}">
                <a16:creationId xmlns:a16="http://schemas.microsoft.com/office/drawing/2014/main" id="{19F092D9-CA04-7497-104F-4E879848729E}"/>
              </a:ext>
            </a:extLst>
          </p:cNvPr>
          <p:cNvSpPr txBox="1"/>
          <p:nvPr/>
        </p:nvSpPr>
        <p:spPr>
          <a:xfrm>
            <a:off x="359722" y="283234"/>
            <a:ext cx="546253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Si apre questa finestra: in Allow si sceglie Any value, in modo da poter riempire la cella selezionata con qualsiasi valore (nel nostro esempio Nome e cognome). </a:t>
            </a:r>
          </a:p>
          <a:p>
            <a:endParaRPr lang="it-IT" dirty="0"/>
          </a:p>
          <a:p>
            <a:r>
              <a:rPr lang="it-IT" dirty="0"/>
              <a:t>In Input Message si inserisce come Title "Name" e come Input Message il messaggio che si vuole fare apparire. </a:t>
            </a:r>
          </a:p>
        </p:txBody>
      </p:sp>
      <p:pic>
        <p:nvPicPr>
          <p:cNvPr id="10" name="Immagine 9" descr="Immagine che contiene testo, schermata, schermo, software&#10;&#10;Descrizione generata automaticamente">
            <a:extLst>
              <a:ext uri="{FF2B5EF4-FFF2-40B4-BE49-F238E27FC236}">
                <a16:creationId xmlns:a16="http://schemas.microsoft.com/office/drawing/2014/main" id="{808AB151-18E3-C7F6-BA8B-0C914870E36F}"/>
              </a:ext>
            </a:extLst>
          </p:cNvPr>
          <p:cNvPicPr>
            <a:picLocks noChangeAspect="1"/>
          </p:cNvPicPr>
          <p:nvPr/>
        </p:nvPicPr>
        <p:blipFill>
          <a:blip r:embed="rId3"/>
          <a:stretch>
            <a:fillRect/>
          </a:stretch>
        </p:blipFill>
        <p:spPr>
          <a:xfrm>
            <a:off x="6491108" y="2246"/>
            <a:ext cx="3954313" cy="3201659"/>
          </a:xfrm>
          <a:prstGeom prst="rect">
            <a:avLst/>
          </a:prstGeom>
        </p:spPr>
      </p:pic>
      <p:pic>
        <p:nvPicPr>
          <p:cNvPr id="25" name="Immagine 24" descr="Immagine che contiene testo, schermata, schermo, Carattere&#10;&#10;Descrizione generata automaticamente">
            <a:extLst>
              <a:ext uri="{FF2B5EF4-FFF2-40B4-BE49-F238E27FC236}">
                <a16:creationId xmlns:a16="http://schemas.microsoft.com/office/drawing/2014/main" id="{29324792-8668-131D-3567-E2FCDB57214F}"/>
              </a:ext>
            </a:extLst>
          </p:cNvPr>
          <p:cNvPicPr>
            <a:picLocks noChangeAspect="1"/>
          </p:cNvPicPr>
          <p:nvPr/>
        </p:nvPicPr>
        <p:blipFill>
          <a:blip r:embed="rId4"/>
          <a:stretch>
            <a:fillRect/>
          </a:stretch>
        </p:blipFill>
        <p:spPr>
          <a:xfrm>
            <a:off x="265442" y="3059771"/>
            <a:ext cx="4228021" cy="3484532"/>
          </a:xfrm>
          <a:prstGeom prst="rect">
            <a:avLst/>
          </a:prstGeom>
        </p:spPr>
      </p:pic>
      <p:cxnSp>
        <p:nvCxnSpPr>
          <p:cNvPr id="23" name="Straight Arrow Connector 22">
            <a:extLst>
              <a:ext uri="{FF2B5EF4-FFF2-40B4-BE49-F238E27FC236}">
                <a16:creationId xmlns:a16="http://schemas.microsoft.com/office/drawing/2014/main" id="{F02D6AA3-F366-CD32-CE60-3C673A866E67}"/>
              </a:ext>
            </a:extLst>
          </p:cNvPr>
          <p:cNvCxnSpPr>
            <a:cxnSpLocks/>
          </p:cNvCxnSpPr>
          <p:nvPr/>
        </p:nvCxnSpPr>
        <p:spPr>
          <a:xfrm>
            <a:off x="2951984" y="1165524"/>
            <a:ext cx="3759917" cy="112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52F0EDB-79EA-355D-9320-2773AA31E1CC}"/>
              </a:ext>
            </a:extLst>
          </p:cNvPr>
          <p:cNvCxnSpPr/>
          <p:nvPr/>
        </p:nvCxnSpPr>
        <p:spPr>
          <a:xfrm>
            <a:off x="1819469" y="2043404"/>
            <a:ext cx="0" cy="12129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Immagine 1" descr="Immagine che contiene testo, schermata, schermo, numero&#10;&#10;Descrizione generata automaticamente">
            <a:extLst>
              <a:ext uri="{FF2B5EF4-FFF2-40B4-BE49-F238E27FC236}">
                <a16:creationId xmlns:a16="http://schemas.microsoft.com/office/drawing/2014/main" id="{0B799983-9619-3321-6FA2-9242E677B117}"/>
              </a:ext>
            </a:extLst>
          </p:cNvPr>
          <p:cNvPicPr>
            <a:picLocks noChangeAspect="1"/>
          </p:cNvPicPr>
          <p:nvPr/>
        </p:nvPicPr>
        <p:blipFill>
          <a:blip r:embed="rId5"/>
          <a:stretch>
            <a:fillRect/>
          </a:stretch>
        </p:blipFill>
        <p:spPr>
          <a:xfrm>
            <a:off x="7928754" y="3428821"/>
            <a:ext cx="4040756" cy="3278396"/>
          </a:xfrm>
          <a:prstGeom prst="rect">
            <a:avLst/>
          </a:prstGeom>
        </p:spPr>
      </p:pic>
      <p:sp>
        <p:nvSpPr>
          <p:cNvPr id="3" name="CasellaDiTesto 2">
            <a:extLst>
              <a:ext uri="{FF2B5EF4-FFF2-40B4-BE49-F238E27FC236}">
                <a16:creationId xmlns:a16="http://schemas.microsoft.com/office/drawing/2014/main" id="{016016DD-D9BD-A8C9-A2CF-E21B9CCA5009}"/>
              </a:ext>
            </a:extLst>
          </p:cNvPr>
          <p:cNvSpPr txBox="1"/>
          <p:nvPr/>
        </p:nvSpPr>
        <p:spPr>
          <a:xfrm>
            <a:off x="4831943" y="3500024"/>
            <a:ext cx="301752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In Error Allert si seleziona il tipo di errore da fare apparire, il titolo dell'errore e il messaggio di errore.  </a:t>
            </a:r>
          </a:p>
          <a:p>
            <a:endParaRPr lang="it-IT" dirty="0"/>
          </a:p>
          <a:p>
            <a:r>
              <a:rPr lang="it-IT" dirty="0"/>
              <a:t>Si conclude cliccando OK. Nella cella C3 è stata aggiunta la convalida.</a:t>
            </a:r>
          </a:p>
          <a:p>
            <a:r>
              <a:rPr lang="it-IT" dirty="0"/>
              <a:t>Si procede nello stesso modo per la convalida nella cella C4 con il Cognome. </a:t>
            </a:r>
          </a:p>
        </p:txBody>
      </p:sp>
      <p:cxnSp>
        <p:nvCxnSpPr>
          <p:cNvPr id="30" name="Straight Arrow Connector 29">
            <a:extLst>
              <a:ext uri="{FF2B5EF4-FFF2-40B4-BE49-F238E27FC236}">
                <a16:creationId xmlns:a16="http://schemas.microsoft.com/office/drawing/2014/main" id="{F2000C82-3373-F759-BAF6-3D43CA08613B}"/>
              </a:ext>
            </a:extLst>
          </p:cNvPr>
          <p:cNvCxnSpPr>
            <a:cxnSpLocks/>
          </p:cNvCxnSpPr>
          <p:nvPr/>
        </p:nvCxnSpPr>
        <p:spPr>
          <a:xfrm>
            <a:off x="7119256" y="3993502"/>
            <a:ext cx="7302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317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rtlCol="0"/>
          <a:lstStyle/>
          <a:p>
            <a:pPr rtl="0"/>
            <a:fld id="{294A09A9-5501-47C1-A89A-A340965A2BE2}" type="slidenum">
              <a:rPr lang="en-GB" smtClean="0"/>
              <a:pPr rtl="0"/>
              <a:t>8</a:t>
            </a:fld>
            <a:endParaRPr lang="en-GB"/>
          </a:p>
        </p:txBody>
      </p:sp>
      <p:sp>
        <p:nvSpPr>
          <p:cNvPr id="9" name="Segnaposto contenuto 8">
            <a:extLst>
              <a:ext uri="{FF2B5EF4-FFF2-40B4-BE49-F238E27FC236}">
                <a16:creationId xmlns:a16="http://schemas.microsoft.com/office/drawing/2014/main" id="{1BF20486-3622-D801-34CD-CE61575B3375}"/>
              </a:ext>
            </a:extLst>
          </p:cNvPr>
          <p:cNvSpPr>
            <a:spLocks noGrp="1"/>
          </p:cNvSpPr>
          <p:nvPr>
            <p:ph idx="1"/>
          </p:nvPr>
        </p:nvSpPr>
        <p:spPr>
          <a:xfrm>
            <a:off x="520724" y="347901"/>
            <a:ext cx="6673672" cy="3568098"/>
          </a:xfrm>
        </p:spPr>
        <p:txBody>
          <a:bodyPr vert="horz" lIns="91440" tIns="45720" rIns="91440" bIns="45720" rtlCol="0" anchor="t">
            <a:noAutofit/>
          </a:bodyPr>
          <a:lstStyle/>
          <a:p>
            <a:r>
              <a:rPr lang="it-IT" sz="1800" dirty="0"/>
              <a:t>Nella cella C5 si attiva sempre il finestra Data Validation, ma ora in Settings si sceglie </a:t>
            </a:r>
            <a:r>
              <a:rPr lang="it-IT" sz="1800" b="1" dirty="0"/>
              <a:t>Whole number:</a:t>
            </a:r>
            <a:r>
              <a:rPr lang="it-IT" sz="1800" dirty="0"/>
              <a:t> in tal modo si inserisce un'età compresa tra due numeri, minimo e massimo, prefissati.</a:t>
            </a:r>
          </a:p>
          <a:p>
            <a:endParaRPr lang="it-IT" sz="1800" dirty="0"/>
          </a:p>
          <a:p>
            <a:endParaRPr lang="it-IT" sz="1800" dirty="0"/>
          </a:p>
        </p:txBody>
      </p:sp>
      <p:pic>
        <p:nvPicPr>
          <p:cNvPr id="10" name="Picture 9">
            <a:extLst>
              <a:ext uri="{FF2B5EF4-FFF2-40B4-BE49-F238E27FC236}">
                <a16:creationId xmlns:a16="http://schemas.microsoft.com/office/drawing/2014/main" id="{9C7123A1-A04F-C4E2-20EC-51DCC01DBBA4}"/>
              </a:ext>
            </a:extLst>
          </p:cNvPr>
          <p:cNvPicPr>
            <a:picLocks noChangeAspect="1"/>
          </p:cNvPicPr>
          <p:nvPr/>
        </p:nvPicPr>
        <p:blipFill>
          <a:blip r:embed="rId3"/>
          <a:stretch>
            <a:fillRect/>
          </a:stretch>
        </p:blipFill>
        <p:spPr>
          <a:xfrm>
            <a:off x="7404225" y="214971"/>
            <a:ext cx="3977569" cy="2808857"/>
          </a:xfrm>
          <a:prstGeom prst="rect">
            <a:avLst/>
          </a:prstGeom>
        </p:spPr>
      </p:pic>
      <p:sp>
        <p:nvSpPr>
          <p:cNvPr id="5" name="CasellaDiTesto 4">
            <a:extLst>
              <a:ext uri="{FF2B5EF4-FFF2-40B4-BE49-F238E27FC236}">
                <a16:creationId xmlns:a16="http://schemas.microsoft.com/office/drawing/2014/main" id="{72EA2222-A8F1-6849-2785-BB4209795E3F}"/>
              </a:ext>
            </a:extLst>
          </p:cNvPr>
          <p:cNvSpPr txBox="1"/>
          <p:nvPr/>
        </p:nvSpPr>
        <p:spPr>
          <a:xfrm>
            <a:off x="810206" y="2067485"/>
            <a:ext cx="5815746"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it-IT" baseline="0" dirty="0">
                <a:latin typeface="Tenorite"/>
                <a:ea typeface="Segoe UI"/>
                <a:cs typeface="Segoe UI"/>
              </a:rPr>
              <a:t>Nella cella C6, per inserire la nazionalità, si crea prima una lista con le varie nazioni, </a:t>
            </a:r>
            <a:r>
              <a:rPr lang="it-IT" b="1" baseline="0" dirty="0">
                <a:latin typeface="Tenorite"/>
                <a:ea typeface="Segoe UI"/>
                <a:cs typeface="Segoe UI"/>
              </a:rPr>
              <a:t>in modo da evitare errori di digitazione e facilitare l’inserimento</a:t>
            </a:r>
            <a:r>
              <a:rPr lang="it-IT" baseline="0" dirty="0">
                <a:latin typeface="Tenorite"/>
                <a:ea typeface="Segoe UI"/>
                <a:cs typeface="Segoe UI"/>
              </a:rPr>
              <a:t>. Dopo aver cercato la lista sul web e averla inserita nel documento Excel sottoforma di tabella e averla nominata, si estrae dalla tabella la colonna denominata Country. Dopo le opportune modifiche, si assegna il nome a questo nuovo range creato, rendendolo dinamico.</a:t>
            </a:r>
            <a:r>
              <a:rPr lang="en-US" dirty="0">
                <a:latin typeface="Tenorite"/>
                <a:ea typeface="Segoe UI"/>
                <a:cs typeface="Segoe UI"/>
              </a:rPr>
              <a:t>​</a:t>
            </a:r>
          </a:p>
          <a:p>
            <a:pPr rtl="0"/>
            <a:r>
              <a:rPr lang="it-IT" dirty="0">
                <a:latin typeface="Tenorite"/>
                <a:ea typeface="Segoe UI"/>
                <a:cs typeface="Segoe UI"/>
              </a:rPr>
              <a:t>​</a:t>
            </a:r>
          </a:p>
          <a:p>
            <a:pPr rtl="0"/>
            <a:r>
              <a:rPr lang="it-IT" baseline="0" dirty="0">
                <a:latin typeface="Tenorite"/>
                <a:ea typeface="Segoe UI"/>
                <a:cs typeface="Segoe UI"/>
              </a:rPr>
              <a:t>A questo punto si inserisce il Data Validation nella cella C6. Impostando List nel campo Allow, come Source si può inserire il range dinamico creato e, quindi, nella cella C6 si può scegliere la nazionalità dalla lista delle nazioni. </a:t>
            </a:r>
            <a:r>
              <a:rPr lang="en-US" dirty="0">
                <a:latin typeface="Tenorite"/>
                <a:ea typeface="Segoe UI"/>
                <a:cs typeface="Segoe UI"/>
              </a:rPr>
              <a:t>​</a:t>
            </a:r>
            <a:endParaRPr lang="it-IT" dirty="0"/>
          </a:p>
        </p:txBody>
      </p:sp>
      <p:pic>
        <p:nvPicPr>
          <p:cNvPr id="8" name="Immagine 7" descr="Immagine che contiene testo, schermata, schermo, numero&#10;&#10;Descrizione generata automaticamente">
            <a:extLst>
              <a:ext uri="{FF2B5EF4-FFF2-40B4-BE49-F238E27FC236}">
                <a16:creationId xmlns:a16="http://schemas.microsoft.com/office/drawing/2014/main" id="{C6E3FCCB-666A-7970-FB39-2213DD021C2B}"/>
              </a:ext>
            </a:extLst>
          </p:cNvPr>
          <p:cNvPicPr>
            <a:picLocks noChangeAspect="1"/>
          </p:cNvPicPr>
          <p:nvPr/>
        </p:nvPicPr>
        <p:blipFill>
          <a:blip r:embed="rId4"/>
          <a:stretch>
            <a:fillRect/>
          </a:stretch>
        </p:blipFill>
        <p:spPr>
          <a:xfrm>
            <a:off x="7279133" y="3231545"/>
            <a:ext cx="4227752" cy="3307367"/>
          </a:xfrm>
          <a:prstGeom prst="rect">
            <a:avLst/>
          </a:prstGeom>
        </p:spPr>
      </p:pic>
      <p:cxnSp>
        <p:nvCxnSpPr>
          <p:cNvPr id="3" name="Straight Arrow Connector 2">
            <a:extLst>
              <a:ext uri="{FF2B5EF4-FFF2-40B4-BE49-F238E27FC236}">
                <a16:creationId xmlns:a16="http://schemas.microsoft.com/office/drawing/2014/main" id="{7CF60046-53B1-2DA4-ACCD-8A6F8F74D53D}"/>
              </a:ext>
            </a:extLst>
          </p:cNvPr>
          <p:cNvCxnSpPr/>
          <p:nvPr/>
        </p:nvCxnSpPr>
        <p:spPr>
          <a:xfrm>
            <a:off x="6263148" y="1278194"/>
            <a:ext cx="10225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DA87057C-94DF-6B89-4D00-17881857D5BA}"/>
              </a:ext>
            </a:extLst>
          </p:cNvPr>
          <p:cNvCxnSpPr/>
          <p:nvPr/>
        </p:nvCxnSpPr>
        <p:spPr>
          <a:xfrm>
            <a:off x="5845277" y="5294672"/>
            <a:ext cx="10225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737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3C6FA-7432-25C3-91D9-C38F8BC0FC0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B6E4743-74E1-A960-095E-6B24B98A5385}"/>
              </a:ext>
            </a:extLst>
          </p:cNvPr>
          <p:cNvSpPr>
            <a:spLocks noGrp="1"/>
          </p:cNvSpPr>
          <p:nvPr>
            <p:ph type="sldNum" sz="quarter" idx="4"/>
          </p:nvPr>
        </p:nvSpPr>
        <p:spPr/>
        <p:txBody>
          <a:bodyPr rtlCol="0"/>
          <a:lstStyle/>
          <a:p>
            <a:pPr rtl="0"/>
            <a:fld id="{294A09A9-5501-47C1-A89A-A340965A2BE2}" type="slidenum">
              <a:rPr lang="en-GB" smtClean="0"/>
              <a:pPr rtl="0"/>
              <a:t>9</a:t>
            </a:fld>
            <a:endParaRPr lang="en-GB"/>
          </a:p>
        </p:txBody>
      </p:sp>
      <p:sp>
        <p:nvSpPr>
          <p:cNvPr id="2" name="CasellaDiTesto 1">
            <a:extLst>
              <a:ext uri="{FF2B5EF4-FFF2-40B4-BE49-F238E27FC236}">
                <a16:creationId xmlns:a16="http://schemas.microsoft.com/office/drawing/2014/main" id="{CD9174B1-3C58-E100-C42E-BBE4A8F499DA}"/>
              </a:ext>
            </a:extLst>
          </p:cNvPr>
          <p:cNvSpPr txBox="1"/>
          <p:nvPr/>
        </p:nvSpPr>
        <p:spPr>
          <a:xfrm>
            <a:off x="877593" y="1964013"/>
            <a:ext cx="521840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Per inserire la prima preferenza della funzione di lavoro, nella cella C7 si procede nello stesso modo della nazionalità, utilizzando però la tabella delle funzioni. </a:t>
            </a:r>
          </a:p>
        </p:txBody>
      </p:sp>
      <p:pic>
        <p:nvPicPr>
          <p:cNvPr id="3" name="Immagine 2" descr="Immagine che contiene testo, schermata, schermo, numero&#10;&#10;Descrizione generata automaticamente">
            <a:extLst>
              <a:ext uri="{FF2B5EF4-FFF2-40B4-BE49-F238E27FC236}">
                <a16:creationId xmlns:a16="http://schemas.microsoft.com/office/drawing/2014/main" id="{0A7F7A2C-B502-A582-7A81-51FFCA85FFB6}"/>
              </a:ext>
            </a:extLst>
          </p:cNvPr>
          <p:cNvPicPr>
            <a:picLocks noChangeAspect="1"/>
          </p:cNvPicPr>
          <p:nvPr/>
        </p:nvPicPr>
        <p:blipFill>
          <a:blip r:embed="rId3"/>
          <a:stretch>
            <a:fillRect/>
          </a:stretch>
        </p:blipFill>
        <p:spPr>
          <a:xfrm>
            <a:off x="6271115" y="816077"/>
            <a:ext cx="4245830" cy="3503603"/>
          </a:xfrm>
          <a:prstGeom prst="rect">
            <a:avLst/>
          </a:prstGeom>
        </p:spPr>
      </p:pic>
    </p:spTree>
    <p:extLst>
      <p:ext uri="{BB962C8B-B14F-4D97-AF65-F5344CB8AC3E}">
        <p14:creationId xmlns:p14="http://schemas.microsoft.com/office/powerpoint/2010/main" val="793347886"/>
      </p:ext>
    </p:extLst>
  </p:cSld>
  <p:clrMapOvr>
    <a:masterClrMapping/>
  </p:clrMapOvr>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9457595_TF45331398_Win32" id="{5659B9E0-3971-467D-9BA2-B20B39D641FE}" vid="{E6DA4EDB-46C2-4D45-9E99-6BB2FEEE47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4A615295-94F6-4CE2-A1B1-6B7E1DAA5AD6}">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3.xml><?xml version="1.0" encoding="utf-8"?>
<ds:datastoreItem xmlns:ds="http://schemas.openxmlformats.org/officeDocument/2006/customXml" ds:itemID="{4D5BAB77-79E1-4739-AA51-10C9079186D6}">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{695C8934-C38F-4929-A171-2AD62502C227}tf45331398_win32</Template>
  <TotalTime>177</TotalTime>
  <Words>1091</Words>
  <Application>Microsoft Office PowerPoint</Application>
  <PresentationFormat>Widescreen</PresentationFormat>
  <Paragraphs>141</Paragraphs>
  <Slides>24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Cantora One</vt:lpstr>
      <vt:lpstr>Roboto</vt:lpstr>
      <vt:lpstr>Tenorite</vt:lpstr>
      <vt:lpstr>Office Theme</vt:lpstr>
      <vt:lpstr>   Data Validation and Conditional Data Validation  (+Unique, Sort, Filter, Indirect) </vt:lpstr>
      <vt:lpstr>Indice</vt:lpstr>
      <vt:lpstr> Excel Basics: How to add drop down list to validate data</vt:lpstr>
      <vt:lpstr>Introduzione:  Cos'è il Data Validation?</vt:lpstr>
      <vt:lpstr>Alcuni utilizzi</vt:lpstr>
      <vt:lpstr>Come applicare il Data Validation: un esempio</vt:lpstr>
      <vt:lpstr>PowerPoint Presentation</vt:lpstr>
      <vt:lpstr>PowerPoint Presentation</vt:lpstr>
      <vt:lpstr>PowerPoint Presentation</vt:lpstr>
      <vt:lpstr>Data validation and Excel 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Conditional Data Validation?</vt:lpstr>
      <vt:lpstr>Come applicare il Conditional Data Validation: un esempio</vt:lpstr>
      <vt:lpstr>PowerPoint Presentation</vt:lpstr>
      <vt:lpstr>Altro metodo</vt:lpstr>
      <vt:lpstr>    Filter function: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clarissa sata</dc:creator>
  <cp:lastModifiedBy>Fusai, Gianluca</cp:lastModifiedBy>
  <cp:revision>7</cp:revision>
  <dcterms:created xsi:type="dcterms:W3CDTF">2024-01-31T14:31:46Z</dcterms:created>
  <dcterms:modified xsi:type="dcterms:W3CDTF">2024-09-30T22:57:47Z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06c24981-b6df-48f8-949b-0896357b9b03_Enabled">
    <vt:lpwstr>true</vt:lpwstr>
  </property>
  <property fmtid="{D5CDD505-2E9C-101B-9397-08002B2CF9AE}" pid="4" name="MSIP_Label_06c24981-b6df-48f8-949b-0896357b9b03_SetDate">
    <vt:lpwstr>2024-09-26T08:40:31Z</vt:lpwstr>
  </property>
  <property fmtid="{D5CDD505-2E9C-101B-9397-08002B2CF9AE}" pid="5" name="MSIP_Label_06c24981-b6df-48f8-949b-0896357b9b03_Method">
    <vt:lpwstr>Standard</vt:lpwstr>
  </property>
  <property fmtid="{D5CDD505-2E9C-101B-9397-08002B2CF9AE}" pid="6" name="MSIP_Label_06c24981-b6df-48f8-949b-0896357b9b03_Name">
    <vt:lpwstr>Official</vt:lpwstr>
  </property>
  <property fmtid="{D5CDD505-2E9C-101B-9397-08002B2CF9AE}" pid="7" name="MSIP_Label_06c24981-b6df-48f8-949b-0896357b9b03_SiteId">
    <vt:lpwstr>dd615949-5bd0-4da0-ac52-28ef8d336373</vt:lpwstr>
  </property>
  <property fmtid="{D5CDD505-2E9C-101B-9397-08002B2CF9AE}" pid="8" name="MSIP_Label_06c24981-b6df-48f8-949b-0896357b9b03_ActionId">
    <vt:lpwstr>0fa88940-d8a6-4716-a6eb-54e6398188ef</vt:lpwstr>
  </property>
  <property fmtid="{D5CDD505-2E9C-101B-9397-08002B2CF9AE}" pid="9" name="MSIP_Label_06c24981-b6df-48f8-949b-0896357b9b03_ContentBits">
    <vt:lpwstr>0</vt:lpwstr>
  </property>
</Properties>
</file>